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81" r:id="rId5"/>
    <p:sldId id="286" r:id="rId6"/>
    <p:sldId id="279" r:id="rId7"/>
    <p:sldId id="288" r:id="rId8"/>
    <p:sldId id="277" r:id="rId9"/>
    <p:sldId id="291" r:id="rId10"/>
    <p:sldId id="266" r:id="rId11"/>
    <p:sldId id="274" r:id="rId12"/>
    <p:sldId id="276" r:id="rId13"/>
    <p:sldId id="280" r:id="rId14"/>
    <p:sldId id="267" r:id="rId15"/>
    <p:sldId id="269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2" autoAdjust="0"/>
    <p:restoredTop sz="96868" autoAdjust="0"/>
  </p:normalViewPr>
  <p:slideViewPr>
    <p:cSldViewPr>
      <p:cViewPr varScale="1">
        <p:scale>
          <a:sx n="53" d="100"/>
          <a:sy n="53" d="100"/>
        </p:scale>
        <p:origin x="720" y="5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57"/>
          <c:y val="9.65659998734512E-2"/>
          <c:w val="0.37625402733029711"/>
          <c:h val="0.816341104050475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972E-2"/>
                  <c:y val="-0.169912774192555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ru-RU" dirty="0"/>
                      <a:t>4329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88E-2"/>
                  <c:y val="0.222001901568794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ru-RU" dirty="0"/>
                      <a:t>2935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22011</c:v>
                </c:pt>
                <c:pt idx="1">
                  <c:v>20697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6"/>
          <c:y val="0.41685833120016375"/>
          <c:w val="0.25467245868987182"/>
          <c:h val="0.31426600021941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405156040863177"/>
          <c:y val="5.8464262247875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23725869083329373"/>
                  <c:y val="-7.68809252675628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занято</a:t>
                    </a:r>
                    <a:r>
                      <a:rPr lang="en-US" sz="14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aseline="0" dirty="0">
                        <a:solidFill>
                          <a:schemeClr val="tx1"/>
                        </a:solidFill>
                      </a:rPr>
                      <a:t>(89</a:t>
                    </a:r>
                    <a:r>
                      <a:rPr lang="en-US" sz="1400" dirty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-0.27505211061204837"/>
                  <c:y val="-9.685069009548416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свободно</a:t>
                    </a:r>
                    <a:r>
                      <a:rPr lang="en-US" sz="1400" dirty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sz="1400" dirty="0">
                        <a:solidFill>
                          <a:schemeClr val="tx1"/>
                        </a:solidFill>
                      </a:rPr>
                      <a:t>11</a:t>
                    </a:r>
                    <a:r>
                      <a:rPr lang="en-US" sz="1400" dirty="0">
                        <a:solidFill>
                          <a:schemeClr val="tx1"/>
                        </a:solidFill>
                      </a:rPr>
                      <a:t>%)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18738671519674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170,5 ставок</c:v>
                </c:pt>
                <c:pt idx="1">
                  <c:v>Свободно22ставок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170.5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91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48312092307203"/>
          <c:y val="0.79174173230652456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41345306870665188"/>
          <c:y val="1.58499586058625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34014077800879267"/>
                  <c:y val="-1.93701380190968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занято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89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-0.23935799461435503"/>
                  <c:y val="-6.5858469264929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свободно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11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92,0 ставки</c:v>
                </c:pt>
                <c:pt idx="1">
                  <c:v>Свободно 11,75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11.75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6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5"/>
          <c:y val="7.2047066485529512E-2"/>
          <c:w val="0.37625402733029711"/>
          <c:h val="0.816341104050475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2163038892648397"/>
                  <c:y val="-0.492837638772961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401233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0.39724397427719682"/>
                  <c:y val="0.198842644284944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293272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293812</c:v>
                </c:pt>
                <c:pt idx="1">
                  <c:v>134974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82"/>
          <c:y val="2.2388716068585002E-2"/>
          <c:w val="0.43060183520618217"/>
          <c:h val="0.488506207305141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layout>
                <c:manualLayout>
                  <c:x val="0.12151689361982256"/>
                  <c:y val="5.472135665242597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0,67%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layout>
                <c:manualLayout>
                  <c:x val="-6.7772609649011818E-3"/>
                  <c:y val="-6.89061202285290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0,41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0.10048943895559348"/>
                  <c:y val="-0.256374947148889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34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0.49440803966151992"/>
                  <c:y val="-6.6374572932299744E-2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/>
                      <a:t>41,39%</a:t>
                    </a:r>
                    <a:endParaRPr lang="en-US" sz="1300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55865</c:v>
                </c:pt>
                <c:pt idx="1">
                  <c:v>560</c:v>
                </c:pt>
                <c:pt idx="2">
                  <c:v>905</c:v>
                </c:pt>
                <c:pt idx="3">
                  <c:v>0</c:v>
                </c:pt>
                <c:pt idx="4">
                  <c:v>4636</c:v>
                </c:pt>
                <c:pt idx="5">
                  <c:v>73008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8655334200971291"/>
          <c:y val="0.49360508532417546"/>
          <c:w val="0.55454091993254717"/>
          <c:h val="0.375167769116184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2225744539708"/>
          <c:y val="5.4309386809813211E-2"/>
          <c:w val="0.45471930055552429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Lbls>
            <c:dLbl>
              <c:idx val="0"/>
              <c:layout>
                <c:manualLayout>
                  <c:x val="0.117890728258833"/>
                  <c:y val="-4.5601026920764143E-3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3,02%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-8.4411128722698528E-2"/>
                  <c:y val="5.472123230491651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-5.6274085815132352E-2"/>
                  <c:y val="-3.3030942271613434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2,87%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диспансерное наблюдение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8868</c:v>
                </c:pt>
                <c:pt idx="1">
                  <c:v>6571</c:v>
                </c:pt>
                <c:pt idx="2">
                  <c:v>8437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712"/>
          <c:y val="0.60719275410454165"/>
          <c:w val="0.56862969752520776"/>
          <c:h val="0.2377637543648623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47662058531332E-2"/>
          <c:y val="0.20322121979451233"/>
          <c:w val="0.94330467588293632"/>
          <c:h val="0.675217296280250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541203742783981E-3"/>
                  <c:y val="8.682963137516944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114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9-4D03-902D-9AB77CBF01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127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9-4D03-902D-9AB77CBF0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1955</c:v>
                </c:pt>
                <c:pt idx="1">
                  <c:v>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94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D9-4D03-902D-9AB77CBF01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112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D9-4D03-902D-9AB77CBF01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2451</c:v>
                </c:pt>
                <c:pt idx="1">
                  <c:v>2513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150688128"/>
        <c:axId val="150689664"/>
      </c:barChart>
      <c:catAx>
        <c:axId val="150688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0689664"/>
        <c:crosses val="autoZero"/>
        <c:auto val="1"/>
        <c:lblAlgn val="ctr"/>
        <c:lblOffset val="100"/>
        <c:noMultiLvlLbl val="0"/>
      </c:catAx>
      <c:valAx>
        <c:axId val="1506896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506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9174788802815626E-4"/>
          <c:y val="3.8574690461480141E-2"/>
          <c:w val="0.65329043914729035"/>
          <c:h val="5.8902391987019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Дети под опекой</a:t>
            </a:r>
          </a:p>
        </c:rich>
      </c:tx>
      <c:layout>
        <c:manualLayout>
          <c:xMode val="edge"/>
          <c:yMode val="edge"/>
          <c:x val="0.29599366885395423"/>
          <c:y val="3.91931760668568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AE-480D-9FBA-0D1BC0E6CA5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A7-4FE0-A2C2-A8A5B7FC80A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2A7-4FE0-A2C2-A8A5B7FC80A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0AE-480D-9FBA-0D1BC0E6CA5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2A7-4FE0-A2C2-A8A5B7FC80A1}"/>
              </c:ext>
            </c:extLst>
          </c:dPt>
          <c:dLbls>
            <c:dLbl>
              <c:idx val="0"/>
              <c:layout>
                <c:manualLayout>
                  <c:x val="-5.6865860390512217E-2"/>
                  <c:y val="0.132649227246355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E-480D-9FBA-0D1BC0E6CA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12,9%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7-4FE0-A2C2-A8A5B7FC80A1}"/>
                </c:ext>
              </c:extLst>
            </c:dLbl>
            <c:dLbl>
              <c:idx val="3"/>
              <c:layout>
                <c:manualLayout>
                  <c:x val="7.3179802938562379E-3"/>
                  <c:y val="3.80551852263328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AE-480D-9FBA-0D1BC0E6CA5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7,1%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A7-4FE0-A2C2-A8A5B7FC80A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группа здоровья 1</c:v>
                </c:pt>
                <c:pt idx="1">
                  <c:v>группа здоровья 2</c:v>
                </c:pt>
                <c:pt idx="2">
                  <c:v>группа здоровья 3</c:v>
                </c:pt>
                <c:pt idx="3">
                  <c:v>группа здоровья 4</c:v>
                </c:pt>
                <c:pt idx="4">
                  <c:v>группа здоровья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42</c:v>
                </c:pt>
                <c:pt idx="2">
                  <c:v>14</c:v>
                </c:pt>
                <c:pt idx="3">
                  <c:v>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E-480D-9FBA-0D1BC0E6CA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человек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AE-480D-9FBA-0D1BC0E6CA5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81-4F93-8C08-93B163A9325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F81-4F93-8C08-93B163A9325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0AE-480D-9FBA-0D1BC0E6CA5B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1F81-4F93-8C08-93B163A9325C}"/>
              </c:ext>
            </c:extLst>
          </c:dPt>
          <c:dLbls>
            <c:dLbl>
              <c:idx val="0"/>
              <c:layout>
                <c:manualLayout>
                  <c:x val="-5.6865860390512217E-2"/>
                  <c:y val="0.132649227246355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AE-480D-9FBA-0D1BC0E6CA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59,1%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1-4F93-8C08-93B163A932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6,3%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81-4F93-8C08-93B163A9325C}"/>
                </c:ext>
              </c:extLst>
            </c:dLbl>
            <c:dLbl>
              <c:idx val="3"/>
              <c:layout>
                <c:manualLayout>
                  <c:x val="-3.1199438887377837E-2"/>
                  <c:y val="1.311486603191834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AE-480D-9FBA-0D1BC0E6CA5B}"/>
                </c:ext>
              </c:extLst>
            </c:dLbl>
            <c:dLbl>
              <c:idx val="4"/>
              <c:layout>
                <c:manualLayout>
                  <c:x val="2.133623084025147E-2"/>
                  <c:y val="2.18919604685013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81-4F93-8C08-93B163A9325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группа здоровья 1</c:v>
                </c:pt>
                <c:pt idx="1">
                  <c:v>группа здоровья 2</c:v>
                </c:pt>
                <c:pt idx="2">
                  <c:v>группа здоровья 3</c:v>
                </c:pt>
                <c:pt idx="3">
                  <c:v>группа здоровья 4</c:v>
                </c:pt>
                <c:pt idx="4">
                  <c:v>группа здоровья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3954</c:v>
                </c:pt>
                <c:pt idx="1">
                  <c:v>6780</c:v>
                </c:pt>
                <c:pt idx="2">
                  <c:v>725</c:v>
                </c:pt>
                <c:pt idx="3">
                  <c:v>16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AE-480D-9FBA-0D1BC0E6CA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7.6665405007639393E-3"/>
          <c:w val="0.96990051549407086"/>
          <c:h val="0.814224632051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290438165969906E-3"/>
                  <c:y val="-1.01111453288165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53247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FF-4255-BE80-9C752DF76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595</c:v>
                </c:pt>
                <c:pt idx="1">
                  <c:v>46769</c:v>
                </c:pt>
                <c:pt idx="2">
                  <c:v>1647</c:v>
                </c:pt>
                <c:pt idx="3">
                  <c:v>5047</c:v>
                </c:pt>
                <c:pt idx="4">
                  <c:v>2795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5380407723599945E-2"/>
                  <c:y val="3.199977602956409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i="0" u="none" strike="noStrike" baseline="0" dirty="0">
                        <a:effectLst/>
                      </a:rPr>
                      <a:t>55769</a:t>
                    </a:r>
                    <a:r>
                      <a:rPr lang="ru-RU" sz="1400" b="0" i="0" u="none" strike="noStrike" baseline="0" dirty="0"/>
                      <a:t> 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7-4B7F-B3DB-CC888F4E2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507</c:v>
                </c:pt>
                <c:pt idx="1">
                  <c:v>60420</c:v>
                </c:pt>
                <c:pt idx="2">
                  <c:v>1453</c:v>
                </c:pt>
                <c:pt idx="3">
                  <c:v>5313</c:v>
                </c:pt>
                <c:pt idx="4">
                  <c:v>3395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52730240"/>
        <c:axId val="152756608"/>
      </c:barChart>
      <c:catAx>
        <c:axId val="152730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52756608"/>
        <c:crosses val="autoZero"/>
        <c:auto val="1"/>
        <c:lblAlgn val="ctr"/>
        <c:lblOffset val="100"/>
        <c:noMultiLvlLbl val="0"/>
      </c:catAx>
      <c:valAx>
        <c:axId val="15275660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one"/>
        <c:crossAx val="15273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739"/>
          <c:y val="2.7472041417320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17"/>
          <c:y val="0.14628537326655303"/>
          <c:w val="0.59777179947206249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6743635627787402"/>
                  <c:y val="-7.3606524472567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занято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92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0.25825503515482406"/>
                  <c:y val="-3.87402760381936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свободно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(</a:t>
                    </a:r>
                    <a:r>
                      <a:rPr lang="ru-RU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</a:t>
                    </a: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120,0 ставки</c:v>
                </c:pt>
                <c:pt idx="1">
                  <c:v>Свободно10,0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24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ГБУЗ« ДГП №58 ДЗМ»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5" y="549276"/>
            <a:ext cx="10729267" cy="825028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комфорта пребывания в поликлинике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95400" y="1317752"/>
            <a:ext cx="10881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целью исключения неудобств для пациентов: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15976" y="1796827"/>
            <a:ext cx="4455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Нахождения больных в одной зоне со здоровыми</a:t>
            </a:r>
          </a:p>
        </p:txBody>
      </p:sp>
      <p:sp>
        <p:nvSpPr>
          <p:cNvPr id="36" name="Шеврон 35"/>
          <p:cNvSpPr/>
          <p:nvPr/>
        </p:nvSpPr>
        <p:spPr>
          <a:xfrm>
            <a:off x="775272" y="182649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935" y="2214347"/>
            <a:ext cx="379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Нехватки посадочных мест для ожидания</a:t>
            </a:r>
          </a:p>
        </p:txBody>
      </p:sp>
      <p:sp>
        <p:nvSpPr>
          <p:cNvPr id="38" name="Шеврон 37"/>
          <p:cNvSpPr/>
          <p:nvPr/>
        </p:nvSpPr>
        <p:spPr>
          <a:xfrm>
            <a:off x="775272" y="2242221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15976" y="2654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информации о движении очереди на прием</a:t>
            </a:r>
          </a:p>
        </p:txBody>
      </p:sp>
      <p:sp>
        <p:nvSpPr>
          <p:cNvPr id="40" name="Шеврон 39"/>
          <p:cNvSpPr/>
          <p:nvPr/>
        </p:nvSpPr>
        <p:spPr>
          <a:xfrm>
            <a:off x="775272" y="2676503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5515" y="3088284"/>
            <a:ext cx="10571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Отсутствия контроля за состоянием здоровья пациентов, находящихся в очереди, со стороны медицинского персонала</a:t>
            </a:r>
          </a:p>
        </p:txBody>
      </p:sp>
      <p:sp>
        <p:nvSpPr>
          <p:cNvPr id="42" name="Шеврон 41"/>
          <p:cNvSpPr/>
          <p:nvPr/>
        </p:nvSpPr>
        <p:spPr>
          <a:xfrm>
            <a:off x="775272" y="3106075"/>
            <a:ext cx="216024" cy="252027"/>
          </a:xfrm>
          <a:prstGeom prst="chevron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Разделение потоков здоровых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болеющих пациентов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Визуальный контроль пациентов,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находящихся в очереди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Положительный эффект от организации зон комфортного ожидания: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06604" y="3919536"/>
            <a:ext cx="10571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Организованы зоны комфортного ожидания приема дежурного врача и отделения ОРВИ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8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5325" y="1196752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b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диалог с официальным представителем пациента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для 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104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</a:t>
            </a: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63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888088" y="-193183"/>
            <a:ext cx="5303912" cy="7114669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5324" y="1556792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-установки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5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5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Спирографы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7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ЭЭГ  		                  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3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15ед.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8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5 ед.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/>
              <a:t>Педиатрия</a:t>
            </a:r>
          </a:p>
          <a:p>
            <a:r>
              <a:rPr lang="ru-RU" sz="1400" dirty="0"/>
              <a:t>Хирургия, урология-андрология</a:t>
            </a:r>
          </a:p>
          <a:p>
            <a:r>
              <a:rPr lang="ru-RU" sz="1400" dirty="0"/>
              <a:t>Офтальмология</a:t>
            </a:r>
          </a:p>
          <a:p>
            <a:r>
              <a:rPr lang="ru-RU" sz="1400" dirty="0"/>
              <a:t>Отоларингология </a:t>
            </a:r>
          </a:p>
          <a:p>
            <a:r>
              <a:rPr lang="ru-RU" sz="1400" dirty="0"/>
              <a:t>Неврология</a:t>
            </a:r>
          </a:p>
          <a:p>
            <a:r>
              <a:rPr lang="ru-RU" sz="1400" dirty="0"/>
              <a:t>Гастроэнтерология </a:t>
            </a:r>
          </a:p>
          <a:p>
            <a:r>
              <a:rPr lang="ru-RU" sz="1400" dirty="0"/>
              <a:t>Ортопедия</a:t>
            </a:r>
          </a:p>
          <a:p>
            <a:r>
              <a:rPr lang="ru-RU" sz="1400" dirty="0"/>
              <a:t>Аллергология и иммунология</a:t>
            </a:r>
          </a:p>
          <a:p>
            <a:r>
              <a:rPr lang="ru-RU" sz="1400" dirty="0"/>
              <a:t>Кардиология</a:t>
            </a:r>
          </a:p>
          <a:p>
            <a:r>
              <a:rPr lang="ru-RU" sz="1400" dirty="0"/>
              <a:t>Эндокринология</a:t>
            </a:r>
          </a:p>
          <a:p>
            <a:r>
              <a:rPr lang="ru-RU" sz="1400" dirty="0"/>
              <a:t>Гинекология </a:t>
            </a:r>
          </a:p>
          <a:p>
            <a:r>
              <a:rPr lang="ru-RU" sz="1400" dirty="0"/>
              <a:t>Нефрология</a:t>
            </a:r>
          </a:p>
          <a:p>
            <a:r>
              <a:rPr lang="ru-RU" sz="1400" dirty="0"/>
              <a:t>Реабилитационная помощь</a:t>
            </a:r>
          </a:p>
          <a:p>
            <a:r>
              <a:rPr lang="ru-RU" sz="1400" dirty="0"/>
              <a:t>Оказывается помощь в дневном стационаре на 6 коек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 r="851" b="2750"/>
          <a:stretch/>
        </p:blipFill>
        <p:spPr>
          <a:xfrm>
            <a:off x="-168696" y="-135684"/>
            <a:ext cx="5055647" cy="709473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540205"/>
            <a:ext cx="12930150" cy="739820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2398" y="1571612"/>
            <a:ext cx="11572956" cy="3143272"/>
          </a:xfrm>
          <a:prstGeom prst="roundRect">
            <a:avLst>
              <a:gd name="adj" fmla="val 186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3909910"/>
              </p:ext>
            </p:extLst>
          </p:nvPr>
        </p:nvGraphicFramePr>
        <p:xfrm>
          <a:off x="609802" y="141277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965664575"/>
              </p:ext>
            </p:extLst>
          </p:nvPr>
        </p:nvGraphicFramePr>
        <p:xfrm>
          <a:off x="4511824" y="1268760"/>
          <a:ext cx="30243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923448335"/>
              </p:ext>
            </p:extLst>
          </p:nvPr>
        </p:nvGraphicFramePr>
        <p:xfrm flipV="1">
          <a:off x="4511824" y="4670526"/>
          <a:ext cx="3024336" cy="41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16194322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355138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130,0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03912" y="249289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192,5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103,75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 было нанято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62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2022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167702" y="1132023"/>
            <a:ext cx="2968858" cy="5407571"/>
            <a:chOff x="3782392" y="1100084"/>
            <a:chExt cx="2079586" cy="5407571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782392" y="1611111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8518" y="2440487"/>
              <a:ext cx="19034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958519" y="2996952"/>
              <a:ext cx="175125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 и отделения ОРВИ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Проведен капитальный ремонт в Филиале № 1 (открыт в июле 2022года).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Закончен  косметический ремонт в пункте МРП </a:t>
              </a:r>
              <a:r>
                <a:rPr lang="ru-RU" sz="1200" dirty="0" err="1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Строгино</a:t>
              </a: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32150" y="1100084"/>
              <a:ext cx="1258712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330" y="1250618"/>
              <a:ext cx="882040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4817858" y="1077422"/>
            <a:ext cx="277143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35711" y="1100084"/>
              <a:ext cx="1160237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317" y="1279006"/>
              <a:ext cx="592628" cy="783962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5177462" y="2968318"/>
            <a:ext cx="22146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Оперативный мониторинг работы МО с помощью системы видеонаблюдения и отзывов пациентов в интернете. Развитие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пациентоориентированной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среды в АЦ.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Выработка и внедрение  ценностей в работе сотрудников Детских поликлиник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880320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847528" y="2439901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47528" y="2852936"/>
            <a:ext cx="20162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единого справочного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 № 122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Переход на электронную медицинскую карту амбулаторного больного. Отказ от бумажных носителей.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Активная работа в функционала « ЕМИАС. Школа». Отказ от бумажных справок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317620" y="1025810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19" y="1132023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0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154565" y="-117860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200" y="1252281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58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480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246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4422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0796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2230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816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4074309406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47264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1" t="-111" r="35301" b="111"/>
          <a:stretch/>
        </p:blipFill>
        <p:spPr>
          <a:xfrm>
            <a:off x="-96688" y="-90476"/>
            <a:ext cx="4622708" cy="700599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727485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году 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74727030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694505</a:t>
            </a:r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22 году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660714839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294977454"/>
              </p:ext>
            </p:extLst>
          </p:nvPr>
        </p:nvGraphicFramePr>
        <p:xfrm>
          <a:off x="8152311" y="2988798"/>
          <a:ext cx="3159536" cy="278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78747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82" y="1417540"/>
            <a:ext cx="662057" cy="6620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793097056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67408" y="3973770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текущий год с 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7" y="2492822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11424" y="2852936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239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208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119335" y="549275"/>
            <a:ext cx="6109937" cy="107199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 детей-сирот, опекаемых и детей, находящихся в трудной жизненной ситуации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r="8632"/>
          <a:stretch/>
        </p:blipFill>
        <p:spPr>
          <a:xfrm>
            <a:off x="6229273" y="-90476"/>
            <a:ext cx="5976815" cy="6975860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33693008"/>
              </p:ext>
            </p:extLst>
          </p:nvPr>
        </p:nvGraphicFramePr>
        <p:xfrm>
          <a:off x="407368" y="1772815"/>
          <a:ext cx="5394230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461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695326" y="1772816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2995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40415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2995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40415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94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по группам здоровья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454695" y="548680"/>
            <a:ext cx="11737305" cy="107199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39416" y="29168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9416" y="508518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3494136"/>
              </p:ext>
            </p:extLst>
          </p:nvPr>
        </p:nvGraphicFramePr>
        <p:xfrm>
          <a:off x="2495600" y="1700808"/>
          <a:ext cx="6264696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461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5234600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895287" y="1772816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664" y="1833624"/>
            <a:ext cx="5184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паротита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столбняка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коклюша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6054" y="4305097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2022 год выполнены 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55305613"/>
              </p:ext>
            </p:extLst>
          </p:nvPr>
        </p:nvGraphicFramePr>
        <p:xfrm>
          <a:off x="2095472" y="2786058"/>
          <a:ext cx="9433891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41352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13853</TotalTime>
  <Words>764</Words>
  <Application>Microsoft Office PowerPoint</Application>
  <PresentationFormat>Широкоэкранный</PresentationFormat>
  <Paragraphs>209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Тема Office</vt:lpstr>
      <vt:lpstr>Годовой отчет</vt:lpstr>
      <vt:lpstr>Основные показатели работы</vt:lpstr>
      <vt:lpstr>Посещения поликлиники в 2022 году </vt:lpstr>
      <vt:lpstr>Дети-сироты, опекаемые</vt:lpstr>
      <vt:lpstr>Итоги диспансеризации детей-сирот, опекаемых и детей, находящихся в трудной жизненной ситуации</vt:lpstr>
      <vt:lpstr>Профилактические осмотры</vt:lpstr>
      <vt:lpstr>Итоги профилактических осмотров несовершеннолетних</vt:lpstr>
      <vt:lpstr>Прививочная работа: гепатит, корь, краснуха, дифтерия, паротит, столбняк, коклюш</vt:lpstr>
      <vt:lpstr>Показатели заболеваемости</vt:lpstr>
      <vt:lpstr>Повышение комфорта пребывания в поликлинике</vt:lpstr>
      <vt:lpstr>Работа по рассмотрению жалоб и обращений граждан</vt:lpstr>
      <vt:lpstr>Оборудование поликлиники</vt:lpstr>
      <vt:lpstr>Медицинские организации оказывают помощь по различным профилям</vt:lpstr>
      <vt:lpstr>Кадры 2022 года</vt:lpstr>
      <vt:lpstr>Мероприятия в поликлиниках, реализованные в 2022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Пользователь</cp:lastModifiedBy>
  <cp:revision>1155</cp:revision>
  <dcterms:created xsi:type="dcterms:W3CDTF">2019-02-11T07:19:05Z</dcterms:created>
  <dcterms:modified xsi:type="dcterms:W3CDTF">2023-02-06T12:54:45Z</dcterms:modified>
</cp:coreProperties>
</file>