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5" r:id="rId11"/>
    <p:sldId id="266" r:id="rId12"/>
    <p:sldId id="273" r:id="rId13"/>
    <p:sldId id="267" r:id="rId14"/>
    <p:sldId id="274" r:id="rId15"/>
    <p:sldId id="270" r:id="rId16"/>
    <p:sldId id="280" r:id="rId17"/>
    <p:sldId id="268" r:id="rId18"/>
    <p:sldId id="269" r:id="rId19"/>
    <p:sldId id="271" r:id="rId20"/>
    <p:sldId id="272" r:id="rId21"/>
    <p:sldId id="275" r:id="rId22"/>
    <p:sldId id="276" r:id="rId23"/>
    <p:sldId id="277" r:id="rId24"/>
    <p:sldId id="278" r:id="rId2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/>
  <p:cmAuthor id="2" name="Сафин Ильгиз Наилович" initials="СИН" lastIdx="4" clrIdx="2"/>
  <p:cmAuthor id="3" name="Мадина" initials="К" lastIdx="3" clrIdx="3"/>
  <p:cmAuthor id="4" name="Героева Елизавета Вячеславовна" initials="ГЕВ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7" y="43"/>
      </p:cViewPr>
      <p:guideLst>
        <p:guide pos="204"/>
        <p:guide orient="horz" pos="2890"/>
        <p:guide pos="5602"/>
        <p:guide pos="295"/>
        <p:guide orient="horz" pos="1439"/>
        <p:guide pos="2880"/>
        <p:guide pos="793"/>
        <p:guide orient="horz" pos="2845"/>
        <p:guide pos="4967"/>
        <p:guide orient="horz" pos="23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0299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6" name="Google Shape;6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79" name="Google Shape;279;p5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6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11" Type="http://schemas.openxmlformats.org/officeDocument/2006/relationships/image" Target="../media/image5.png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принимают заявления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на 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для 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Во флагманских офисах и Дворце госуслуг появилась 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Во флагманах и Дворце госуслуг можно подтвердить личность для оформления </a:t>
            </a:r>
            <a:r>
              <a:rPr lang="ru-RU" sz="1100" b="1" dirty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803998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br>
              <a:rPr lang="ru-RU" sz="1200" b="1" dirty="0"/>
            </a:br>
            <a:r>
              <a:rPr lang="ru-RU" sz="1200" b="1" dirty="0"/>
              <a:t>ГОРОДА 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327546" y="3583872"/>
            <a:ext cx="5283517" cy="876890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7744" y="771550"/>
            <a:ext cx="2150935" cy="14401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771550"/>
            <a:ext cx="2029024" cy="144016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3528" y="2705551"/>
            <a:ext cx="5040560" cy="792088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8140" y="771550"/>
            <a:ext cx="2644340" cy="1442429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7884368" y="1419622"/>
            <a:ext cx="1008112" cy="1152128"/>
            <a:chOff x="7144372" y="3317086"/>
            <a:chExt cx="1687116" cy="1656184"/>
          </a:xfrm>
        </p:grpSpPr>
        <p:sp>
          <p:nvSpPr>
            <p:cNvPr id="76" name="Полилиния 7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2267744" y="2283718"/>
            <a:ext cx="1589918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Большая площадь помещения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55976" y="2283718"/>
            <a:ext cx="158417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Просторный детский уголок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251520" y="2283718"/>
            <a:ext cx="2088232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Расширенная зона электронных услуг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72200" y="2283718"/>
            <a:ext cx="201259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Комфортная зона ожидания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ФЛАГМАНСКИЕ ОФИСЫ «МОИ ДОКУМЕНТЫ»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29175" y="4659982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84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11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2843808" y="4803998"/>
            <a:ext cx="604867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467544" y="276734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Флагманский офис «Мои Документы» – </a:t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это главный окружной центр предоставления </a:t>
            </a:r>
            <a:r>
              <a:rPr lang="ru-RU" sz="1200" dirty="0" err="1">
                <a:solidFill>
                  <a:schemeClr val="bg1"/>
                </a:solidFill>
              </a:rPr>
              <a:t>госуслуг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который обеспечивает революционно новый уровень сервиса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652120" y="2767342"/>
            <a:ext cx="29273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Главная особенность – </a:t>
            </a:r>
            <a:r>
              <a:rPr lang="ru-RU" sz="1300" dirty="0">
                <a:solidFill>
                  <a:srgbClr val="561C0E"/>
                </a:solidFill>
              </a:rPr>
              <a:t>расширенный перечень услуг </a:t>
            </a:r>
            <a:br>
              <a:rPr lang="ru-RU" sz="1300" dirty="0">
                <a:solidFill>
                  <a:srgbClr val="561C0E"/>
                </a:solidFill>
              </a:rPr>
            </a:br>
            <a:r>
              <a:rPr lang="ru-RU" sz="1300" dirty="0">
                <a:solidFill>
                  <a:srgbClr val="561C0E"/>
                </a:solidFill>
              </a:rPr>
              <a:t>и дополнительных сервисов</a:t>
            </a:r>
            <a:endParaRPr lang="en-US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chemeClr val="bg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0" name="Полилиния 89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7" b="-252"/>
          <a:stretch/>
        </p:blipFill>
        <p:spPr>
          <a:xfrm>
            <a:off x="4397664" y="771550"/>
            <a:ext cx="2046544" cy="1447491"/>
          </a:xfrm>
          <a:prstGeom prst="rect">
            <a:avLst/>
          </a:prstGeom>
        </p:spPr>
      </p:pic>
      <p:pic>
        <p:nvPicPr>
          <p:cNvPr id="93" name="Google Shape;495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369" y="3659551"/>
            <a:ext cx="732010" cy="84320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4514" y="3650589"/>
            <a:ext cx="537426" cy="84320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629" y="3659551"/>
            <a:ext cx="898797" cy="84320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906" y="3664590"/>
            <a:ext cx="832083" cy="84320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880" y="3650589"/>
            <a:ext cx="1514058" cy="92289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665082"/>
            <a:ext cx="652323" cy="84320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700" y="3659551"/>
            <a:ext cx="733863" cy="843204"/>
          </a:xfrm>
          <a:prstGeom prst="rect">
            <a:avLst/>
          </a:prstGeom>
        </p:spPr>
      </p:pic>
      <p:grpSp>
        <p:nvGrpSpPr>
          <p:cNvPr id="101" name="Группа 100"/>
          <p:cNvGrpSpPr/>
          <p:nvPr/>
        </p:nvGrpSpPr>
        <p:grpSpPr>
          <a:xfrm>
            <a:off x="6096480" y="3760178"/>
            <a:ext cx="658368" cy="648072"/>
            <a:chOff x="6372200" y="3723878"/>
            <a:chExt cx="658368" cy="648072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3723878"/>
              <a:ext cx="612806" cy="55370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250030"/>
              <a:ext cx="658368" cy="121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84;p12"/>
          <p:cNvSpPr/>
          <p:nvPr/>
        </p:nvSpPr>
        <p:spPr>
          <a:xfrm>
            <a:off x="267287" y="915554"/>
            <a:ext cx="6227298" cy="899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04410" y="915554"/>
            <a:ext cx="2945675" cy="900183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9" name="Google Shape;479;p12"/>
          <p:cNvSpPr/>
          <p:nvPr/>
        </p:nvSpPr>
        <p:spPr>
          <a:xfrm>
            <a:off x="4859815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4859815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859815" y="1877202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427167" y="1989410"/>
            <a:ext cx="3355848" cy="27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>
                <a:solidFill>
                  <a:srgbClr val="E74825"/>
                </a:solidFill>
              </a:rPr>
              <a:t>Регистрация транспортных средств</a:t>
            </a:r>
            <a:r>
              <a:rPr lang="ru-RU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dirty="0">
                <a:solidFill>
                  <a:schemeClr val="dk1"/>
                </a:solidFill>
              </a:rPr>
              <a:t>(во флагманских офисах)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Прием заявления о признании </a:t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гражданина банкротом во внесудебном порядке </a:t>
            </a:r>
            <a:r>
              <a:rPr lang="ru-RU" sz="1200" dirty="0">
                <a:solidFill>
                  <a:schemeClr val="dk1"/>
                </a:solidFill>
              </a:rPr>
              <a:t>(во флагманских офисах 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и Дворце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на ВДНХ)</a:t>
            </a:r>
            <a:endParaRPr lang="en-US" sz="1200" dirty="0">
              <a:solidFill>
                <a:schemeClr val="dk1"/>
              </a:solidFill>
            </a:endParaRPr>
          </a:p>
          <a:p>
            <a:pPr lvl="0"/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Выдача паспортов 14-летним гражданам </a:t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в торжественной обстановке</a:t>
            </a: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сотрудниками МВД </a:t>
            </a:r>
            <a:endParaRPr lang="ru-RU" sz="1200" dirty="0"/>
          </a:p>
          <a:p>
            <a:pPr lvl="0"/>
            <a:r>
              <a:rPr lang="ru-RU" sz="1200" dirty="0">
                <a:solidFill>
                  <a:schemeClr val="dk1"/>
                </a:solidFill>
              </a:rPr>
              <a:t>(флагманские офисы и Дворец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на ВДНХ)</a:t>
            </a:r>
            <a:endParaRPr lang="ru-RU" sz="1200" dirty="0"/>
          </a:p>
          <a:p>
            <a:pPr lvl="0"/>
            <a:endParaRPr lang="ru-RU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494011" y="861725"/>
            <a:ext cx="47617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800" b="1" baseline="-25000" dirty="0">
                <a:solidFill>
                  <a:schemeClr val="bg1"/>
                </a:solidFill>
              </a:rPr>
              <a:t>СУПЕРСЕРВИСЫ ФЛАГМАНОВ: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88" name="Google Shape;488;p12"/>
          <p:cNvSpPr txBox="1"/>
          <p:nvPr/>
        </p:nvSpPr>
        <p:spPr>
          <a:xfrm>
            <a:off x="5894364" y="2026924"/>
            <a:ext cx="3131720" cy="2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Выдача водительского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удостоверения в день обращения </a:t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(во флагмански</a:t>
            </a:r>
            <a:r>
              <a:rPr lang="ru-RU" sz="1200" dirty="0">
                <a:solidFill>
                  <a:schemeClr val="dk1"/>
                </a:solidFill>
              </a:rPr>
              <a:t>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офисах)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Оформление</a:t>
            </a:r>
            <a:r>
              <a:rPr lang="en-US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загранпаспорта детям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14 лет, зарегистрированным в Москве,</a:t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сутки –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ЮАО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ЮВАО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Приобретение гражданства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несовершеннолетними детьми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(иностранным гражданам и лицам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гражданства) – ЦАО и ЮЗАО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"/>
          <p:cNvSpPr/>
          <p:nvPr/>
        </p:nvSpPr>
        <p:spPr>
          <a:xfrm>
            <a:off x="611560" y="465335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У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2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>
                <a:solidFill>
                  <a:srgbClr val="561C0E"/>
                </a:solidFill>
              </a:rPr>
              <a:t>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789" y="2069682"/>
            <a:ext cx="772126" cy="4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377" y="2846367"/>
            <a:ext cx="422956" cy="64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878" y="3682052"/>
            <a:ext cx="489949" cy="6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98" y="911743"/>
            <a:ext cx="2006554" cy="85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054087" y="4804303"/>
            <a:ext cx="6829014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oogle Shape;481;p12"/>
          <p:cNvSpPr/>
          <p:nvPr/>
        </p:nvSpPr>
        <p:spPr>
          <a:xfrm>
            <a:off x="368854" y="1870373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81;p12"/>
          <p:cNvSpPr/>
          <p:nvPr/>
        </p:nvSpPr>
        <p:spPr>
          <a:xfrm>
            <a:off x="368854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81;p12"/>
          <p:cNvSpPr/>
          <p:nvPr/>
        </p:nvSpPr>
        <p:spPr>
          <a:xfrm>
            <a:off x="368854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8" y="3703777"/>
            <a:ext cx="407566" cy="643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" y="2869810"/>
            <a:ext cx="463562" cy="61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" y="2059985"/>
            <a:ext cx="1001857" cy="4529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23527" y="2715767"/>
            <a:ext cx="4938103" cy="79208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771550"/>
            <a:ext cx="2880320" cy="166092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771550"/>
            <a:ext cx="2809485" cy="1652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771550"/>
            <a:ext cx="3019393" cy="1649948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endParaRPr lang="ru-RU" i="1" dirty="0">
              <a:solidFill>
                <a:srgbClr val="561C0E"/>
              </a:solidFill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884368" y="1635646"/>
            <a:ext cx="1008112" cy="1152128"/>
            <a:chOff x="7144372" y="3317086"/>
            <a:chExt cx="1687116" cy="1656184"/>
          </a:xfrm>
        </p:grpSpPr>
        <p:sp>
          <p:nvSpPr>
            <p:cNvPr id="96" name="Полилиния 9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9" name="Полилиния 98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ДВОРЕЦ ГОСУСЛУГ НА ВДНХ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601020" y="4700620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10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13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2926080" y="4853962"/>
            <a:ext cx="596639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467544" y="2787774"/>
            <a:ext cx="4896544" cy="6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Дворец </a:t>
            </a:r>
            <a:r>
              <a:rPr lang="ru-RU" sz="1100" b="1" dirty="0" err="1">
                <a:solidFill>
                  <a:schemeClr val="bg1"/>
                </a:solidFill>
              </a:rPr>
              <a:t>госуслуг</a:t>
            </a:r>
            <a:r>
              <a:rPr lang="ru-RU" sz="1100" b="1" dirty="0">
                <a:solidFill>
                  <a:schemeClr val="bg1"/>
                </a:solidFill>
              </a:rPr>
              <a:t> находится в одном из самых любимых мест горожан – на ВДНХ: </a:t>
            </a:r>
            <a:r>
              <a:rPr lang="ru-RU" sz="1100" dirty="0">
                <a:solidFill>
                  <a:schemeClr val="bg1"/>
                </a:solidFill>
              </a:rPr>
              <a:t>москвичи могут не только отдохнуть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 провести время с семьей, но и получить государственные услуги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5394248" y="2787774"/>
            <a:ext cx="35283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561C0E"/>
                </a:solidFill>
              </a:rPr>
              <a:t>Во Дворце </a:t>
            </a:r>
            <a:r>
              <a:rPr lang="ru-RU" sz="1050" dirty="0" err="1">
                <a:solidFill>
                  <a:srgbClr val="561C0E"/>
                </a:solidFill>
              </a:rPr>
              <a:t>госуслуг</a:t>
            </a:r>
            <a:r>
              <a:rPr lang="ru-RU" sz="1050" dirty="0">
                <a:solidFill>
                  <a:srgbClr val="561C0E"/>
                </a:solidFill>
              </a:rPr>
              <a:t> жители могут получить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b="1" dirty="0">
                <a:solidFill>
                  <a:srgbClr val="E74825"/>
                </a:solidFill>
              </a:rPr>
              <a:t>более 280 государственных услуг </a:t>
            </a:r>
            <a:br>
              <a:rPr lang="ru-RU" sz="1050" b="1" dirty="0">
                <a:solidFill>
                  <a:srgbClr val="E74825"/>
                </a:solidFill>
              </a:rPr>
            </a:br>
            <a:r>
              <a:rPr lang="ru-RU" sz="1050" dirty="0">
                <a:solidFill>
                  <a:srgbClr val="561C0E"/>
                </a:solidFill>
              </a:rPr>
              <a:t>и воспользоваться дополнительными сервисами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dirty="0">
                <a:solidFill>
                  <a:srgbClr val="561C0E"/>
                </a:solidFill>
              </a:rPr>
              <a:t>в новом формате</a:t>
            </a:r>
          </a:p>
          <a:p>
            <a:endParaRPr lang="ru-RU" sz="1050" dirty="0">
              <a:solidFill>
                <a:srgbClr val="561C0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52128" y="3723878"/>
            <a:ext cx="2717870" cy="7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торжественное вручение паспортов 14-летним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spc="-50" dirty="0">
                <a:solidFill>
                  <a:srgbClr val="561C0E"/>
                </a:solidFill>
              </a:rPr>
              <a:t>Музейно-выставочный комплекс </a:t>
            </a:r>
            <a:br>
              <a:rPr lang="ru-RU" sz="1100" i="1" spc="-50" dirty="0">
                <a:solidFill>
                  <a:srgbClr val="561C0E"/>
                </a:solidFill>
              </a:rPr>
            </a:br>
            <a:r>
              <a:rPr lang="ru-RU" sz="1100" i="1" spc="-50" dirty="0">
                <a:solidFill>
                  <a:srgbClr val="561C0E"/>
                </a:solidFill>
              </a:rPr>
              <a:t>истории государственной службы </a:t>
            </a: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3673980"/>
            <a:ext cx="223794" cy="316433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439887" y="3723878"/>
            <a:ext cx="33599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возможность безналичной оплаты </a:t>
            </a:r>
            <a:br>
              <a:rPr lang="ru-RU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госпошлин в окнах приема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04374" y="3723878"/>
            <a:ext cx="27704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Учебный центр </a:t>
            </a:r>
            <a:br>
              <a:rPr lang="en-US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для сотрудников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просторный конференц-зал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кафетерий</a:t>
            </a: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3673980"/>
            <a:ext cx="223794" cy="31643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4054757"/>
            <a:ext cx="223794" cy="31643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3673980"/>
            <a:ext cx="223794" cy="31643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4007133"/>
            <a:ext cx="223794" cy="31643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4016657"/>
            <a:ext cx="223794" cy="316433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05829" y="4136009"/>
            <a:ext cx="262091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зона отдыха и детский уголок</a:t>
            </a:r>
          </a:p>
        </p:txBody>
      </p:sp>
      <p:pic>
        <p:nvPicPr>
          <p:cNvPr id="118" name="Google Shape;567;g1085bbaee28_1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787" y="4212950"/>
            <a:ext cx="223794" cy="3164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57126" y="3865737"/>
            <a:ext cx="5439141" cy="66076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«Мои Документы» </a:t>
            </a:r>
            <a:br>
              <a:rPr lang="ru-RU" sz="1300" dirty="0">
                <a:ea typeface="Arial"/>
                <a:cs typeface="Arial"/>
              </a:rPr>
            </a:br>
            <a:r>
              <a:rPr lang="ru-RU" sz="1300" dirty="0">
                <a:ea typeface="Arial"/>
                <a:cs typeface="Arial"/>
              </a:rPr>
              <a:t>и 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560" y="46599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231472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>
                <a:solidFill>
                  <a:srgbClr val="623B2A"/>
                </a:solidFill>
              </a:rPr>
              <a:t>Впервые занятия в холодное время года проходят на 8 уникальных закрытых локациях столицы — в студиях </a:t>
            </a:r>
            <a:r>
              <a:rPr lang="ru-RU" sz="1100" dirty="0" err="1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803998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879" y="3934154"/>
            <a:ext cx="565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300" dirty="0">
                <a:solidFill>
                  <a:srgbClr val="623B2A"/>
                </a:solidFill>
              </a:rPr>
              <a:t>йога, </a:t>
            </a:r>
            <a:r>
              <a:rPr lang="ru-RU" sz="1300" dirty="0" err="1">
                <a:solidFill>
                  <a:srgbClr val="623B2A"/>
                </a:solidFill>
              </a:rPr>
              <a:t>стретчинг</a:t>
            </a:r>
            <a:r>
              <a:rPr lang="ru-RU" sz="1300" dirty="0">
                <a:solidFill>
                  <a:srgbClr val="623B2A"/>
                </a:solidFill>
              </a:rPr>
              <a:t>, функциональный и 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85543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1 октября 2022 г. проект стартовал в новом формате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>
                <a:solidFill>
                  <a:schemeClr val="bg1"/>
                </a:solidFill>
              </a:rPr>
              <a:t>госуслуг</a:t>
            </a:r>
            <a:r>
              <a:rPr lang="ru-RU" sz="1300" dirty="0">
                <a:solidFill>
                  <a:schemeClr val="bg1"/>
                </a:solidFill>
              </a:rPr>
              <a:t> </a:t>
            </a:r>
            <a:r>
              <a:rPr lang="ru-RU" sz="1300" b="1" dirty="0">
                <a:solidFill>
                  <a:schemeClr val="bg1"/>
                </a:solidFill>
              </a:rPr>
              <a:t>работают администраторами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43806" y="3526673"/>
            <a:ext cx="5509849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– </a:t>
            </a:r>
            <a:r>
              <a:rPr lang="ru-RU" sz="13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</a:t>
            </a:r>
            <a:r>
              <a:rPr lang="ru-RU" sz="13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300" b="1" dirty="0" err="1">
                <a:solidFill>
                  <a:srgbClr val="E74825"/>
                </a:solidFill>
              </a:rPr>
              <a:t>госуслуг</a:t>
            </a:r>
            <a:r>
              <a:rPr lang="ru-RU" sz="1300" b="1" dirty="0">
                <a:solidFill>
                  <a:srgbClr val="E74825"/>
                </a:solidFill>
              </a:rPr>
              <a:t>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работают администраторами в поликлиниках столицы.</a:t>
            </a: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40478" y="1872528"/>
            <a:ext cx="5516508" cy="14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100" dirty="0">
                <a:solidFill>
                  <a:srgbClr val="561C0E"/>
                </a:solidFill>
              </a:rPr>
              <a:t>В их задачи входит решение различных вопросов пациентов: помочь записаться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к специалисту, сориентировать по местоположению нужного кабинета, уточнить графики приема врачей. </a:t>
            </a:r>
          </a:p>
          <a:p>
            <a:pPr algn="just"/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Сотрудники 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10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МОЙ АДМИНИСТРАТОР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30" y="3493978"/>
            <a:ext cx="5509849" cy="96598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>
                <a:solidFill>
                  <a:srgbClr val="623B2A"/>
                </a:solidFill>
              </a:rPr>
              <a:t>Ключевым инструментом в 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реализовать личностный потенциал, обрести независимость и уверенность в собственных силах.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>
                <a:solidFill>
                  <a:srgbClr val="623B2A"/>
                </a:solidFill>
              </a:rPr>
              <a:t>HR-бренд-2021</a:t>
            </a:r>
            <a:r>
              <a:rPr lang="ru-RU" sz="1100" dirty="0">
                <a:solidFill>
                  <a:srgbClr val="623B2A"/>
                </a:solidFill>
              </a:rPr>
              <a:t> «Мои Документы» стали победителями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в номинации «Равные возможности».  Ее получают только те работодатели, которые обеспечивают лучшие условия труда людям с инвалидностью. 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>
                <a:solidFill>
                  <a:srgbClr val="E74825"/>
                </a:solidFill>
              </a:rPr>
              <a:t>88 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51 офисе «Мои Документы»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ru-RU" sz="1300" b="1" dirty="0">
                <a:solidFill>
                  <a:schemeClr val="bg1"/>
                </a:solidFill>
              </a:rPr>
              <a:t>в 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на 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особенностями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42348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951633"/>
            <a:ext cx="2304300" cy="352231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653868"/>
            <a:ext cx="2232300" cy="739357"/>
            <a:chOff x="3654333" y="2261399"/>
            <a:chExt cx="2232300" cy="739357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261399"/>
              <a:ext cx="1295700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baseline="-25000" dirty="0">
                  <a:solidFill>
                    <a:srgbClr val="E74825"/>
                  </a:solidFill>
                </a:rPr>
                <a:t>30 000</a:t>
              </a: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ru-RU" sz="4000" b="0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631575"/>
            <a:ext cx="1838682" cy="535706"/>
            <a:chOff x="3654333" y="3374391"/>
            <a:chExt cx="1838682" cy="535706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54333" y="3374391"/>
              <a:ext cx="1483941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baseline="-25000" dirty="0">
                  <a:solidFill>
                    <a:srgbClr val="E74825"/>
                  </a:solidFill>
                </a:rPr>
                <a:t>&gt;6 000</a:t>
              </a: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ru-RU" sz="4000" b="0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1036456"/>
            <a:ext cx="2016300" cy="1379061"/>
            <a:chOff x="3654333" y="1036456"/>
            <a:chExt cx="2016300" cy="1379061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1036456"/>
              <a:ext cx="1511623" cy="433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&gt;60 000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691" y="639391"/>
            <a:ext cx="4171350" cy="25381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29691" y="3177570"/>
            <a:ext cx="4171349" cy="162642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Google Shape;587;p14"/>
          <p:cNvSpPr txBox="1"/>
          <p:nvPr/>
        </p:nvSpPr>
        <p:spPr>
          <a:xfrm>
            <a:off x="5634473" y="4118531"/>
            <a:ext cx="1447761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29 </a:t>
            </a:r>
            <a:endParaRPr sz="36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4"/>
          <p:cNvSpPr txBox="1"/>
          <p:nvPr/>
        </p:nvSpPr>
        <p:spPr>
          <a:xfrm>
            <a:off x="7170454" y="4044421"/>
            <a:ext cx="1784061" cy="6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центров госуслуг Москвы,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где размещена выставка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основе собранных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материалов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3954531" y="3750579"/>
            <a:ext cx="1934570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>
                <a:solidFill>
                  <a:srgbClr val="E74825"/>
                </a:solidFill>
                <a:sym typeface="Arial"/>
              </a:rPr>
              <a:t>&gt;</a:t>
            </a:r>
            <a:r>
              <a:rPr lang="ru-RU" sz="3600" b="1" baseline="-25000" dirty="0">
                <a:solidFill>
                  <a:srgbClr val="E74825"/>
                </a:solidFill>
              </a:rPr>
              <a:t>13 500</a:t>
            </a:r>
            <a:endParaRPr sz="3600" b="1" i="0" u="none" strike="noStrike" cap="none" baseline="-25000" dirty="0">
              <a:solidFill>
                <a:srgbClr val="E74825"/>
              </a:solidFill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4715538" y="4013692"/>
            <a:ext cx="16460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документов времен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Великой Отечественной войны, переданных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хранение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4943035" y="2479774"/>
            <a:ext cx="1318287" cy="1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42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4"/>
          <p:cNvSpPr txBox="1"/>
          <p:nvPr/>
        </p:nvSpPr>
        <p:spPr>
          <a:xfrm>
            <a:off x="6167834" y="3257122"/>
            <a:ext cx="91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r" rtl="0">
              <a:lnSpc>
                <a:spcPct val="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7179812" y="3527347"/>
            <a:ext cx="1678816" cy="5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выставки москвичами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2" y="756135"/>
            <a:ext cx="2963272" cy="63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3;p14"/>
          <p:cNvSpPr txBox="1"/>
          <p:nvPr/>
        </p:nvSpPr>
        <p:spPr>
          <a:xfrm>
            <a:off x="402992" y="1376781"/>
            <a:ext cx="3887068" cy="335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О ПРОЕКТЕ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Проект «Москва — с заботой об истории» направлен </a:t>
            </a:r>
            <a:b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на сохранение семейных реликвий и историй москвичей. </a:t>
            </a:r>
            <a:b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В рамках акции через центры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Главархив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горожане могут передать свои материалы: фотографии, документы, письма, предметы быта и гардероба.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Основная цель — сберечь подлинные истории жителей, рассказать о них москвичам и поделиться со следующими поколениями.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</a:rPr>
              <a:t>ВЫСТАВКИ В ЦЕНТРАХ ГОСУСЛУГ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На основе переданных материалов в центрах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организована одноименная выставка. В экспозициях представлены интересные факты, документы </a:t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и фотографии, познавательная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инфографика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а также видео- и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аудиоконтент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интерактивные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тач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-экраны </a:t>
            </a:r>
            <a:b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</a:br>
            <a:r>
              <a:rPr lang="en-US" sz="1100" dirty="0">
                <a:solidFill>
                  <a:schemeClr val="dk1"/>
                </a:solidFill>
              </a:rPr>
              <a:t>c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викторинами и играми.</a:t>
            </a: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Заголовок 1"/>
          <p:cNvSpPr/>
          <p:nvPr/>
        </p:nvSpPr>
        <p:spPr>
          <a:xfrm>
            <a:off x="4470166" y="3184842"/>
            <a:ext cx="1857158" cy="4647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37"/>
              </a:lnSpc>
            </a:pPr>
            <a:r>
              <a:rPr lang="ru-RU" sz="1400" dirty="0"/>
              <a:t>За время проекта</a:t>
            </a:r>
          </a:p>
        </p:txBody>
      </p:sp>
      <p:sp>
        <p:nvSpPr>
          <p:cNvPr id="19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ОБ ИСТОРИИ»</a:t>
            </a:r>
            <a:endParaRPr lang="ru-RU" dirty="0"/>
          </a:p>
        </p:txBody>
      </p:sp>
      <p:cxnSp>
        <p:nvCxnSpPr>
          <p:cNvPr id="21" name="Google Shape;307;p5"/>
          <p:cNvCxnSpPr/>
          <p:nvPr/>
        </p:nvCxnSpPr>
        <p:spPr>
          <a:xfrm>
            <a:off x="259171" y="627534"/>
            <a:ext cx="42290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309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85900" y="4803998"/>
            <a:ext cx="731513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614;p15"/>
          <p:cNvGrpSpPr/>
          <p:nvPr/>
        </p:nvGrpSpPr>
        <p:grpSpPr>
          <a:xfrm>
            <a:off x="4633417" y="275302"/>
            <a:ext cx="1180245" cy="1159328"/>
            <a:chOff x="395536" y="195486"/>
            <a:chExt cx="1687116" cy="1656184"/>
          </a:xfrm>
        </p:grpSpPr>
        <p:sp>
          <p:nvSpPr>
            <p:cNvPr id="28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28;p15"/>
          <p:cNvGrpSpPr/>
          <p:nvPr/>
        </p:nvGrpSpPr>
        <p:grpSpPr>
          <a:xfrm>
            <a:off x="7620795" y="2368019"/>
            <a:ext cx="1180245" cy="1159328"/>
            <a:chOff x="1547664" y="3452978"/>
            <a:chExt cx="1260582" cy="1237470"/>
          </a:xfrm>
        </p:grpSpPr>
        <p:sp>
          <p:nvSpPr>
            <p:cNvPr id="31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11996" y="37377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E74825"/>
                </a:solidFill>
              </a:rPr>
              <a:t>ИЗ 5</a:t>
            </a:r>
            <a:endParaRPr lang="ru-RU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162101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1018218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698221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4000" b="1" baseline="-25000" dirty="0">
                <a:solidFill>
                  <a:srgbClr val="E74825"/>
                </a:solidFill>
              </a:rPr>
              <a:t>450 тыс.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566598" y="1412517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В 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>
                <a:solidFill>
                  <a:srgbClr val="E74825"/>
                </a:solidFill>
              </a:rPr>
              <a:t>46 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СОВРЕМЕННЫЙ ДИАГНОСТИЧЕСКИЙ КОМПЛЕКС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50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280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53" name="Google Shape;153;p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~70 000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4312" cy="2986784"/>
            <a:chOff x="-1862401" y="4366438"/>
            <a:chExt cx="2214205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3250" y="5047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2"/>
            <a:chOff x="4257825" y="2050182"/>
            <a:chExt cx="1729787" cy="676895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2"/>
              <a:ext cx="1729787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&gt;11 000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&gt;7 000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92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200" dirty="0">
                <a:solidFill>
                  <a:srgbClr val="561C0E"/>
                </a:solidFill>
              </a:rPr>
            </a:br>
            <a:r>
              <a:rPr lang="ru-RU" sz="1200" spc="-30" dirty="0">
                <a:solidFill>
                  <a:srgbClr val="561C0E"/>
                </a:solidFill>
              </a:rPr>
              <a:t>ЦАО, ЮЗАО, </a:t>
            </a:r>
            <a:r>
              <a:rPr lang="ru-RU" sz="1200" spc="-40" dirty="0">
                <a:solidFill>
                  <a:srgbClr val="561C0E"/>
                </a:solidFill>
              </a:rPr>
              <a:t>ЮАО,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ВАО, ЮВАО, САО, СЗАО</a:t>
            </a:r>
          </a:p>
        </p:txBody>
      </p:sp>
      <p:sp>
        <p:nvSpPr>
          <p:cNvPr id="84" name="object 27"/>
          <p:cNvSpPr/>
          <p:nvPr/>
        </p:nvSpPr>
        <p:spPr>
          <a:xfrm>
            <a:off x="3649197" y="2302623"/>
            <a:ext cx="2598997" cy="4078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spc="-40" dirty="0">
                <a:solidFill>
                  <a:srgbClr val="561C0E"/>
                </a:solidFill>
              </a:rPr>
              <a:t>Дворец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20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11 тысяч сотрудников соблюдает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в 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>
                <a:solidFill>
                  <a:srgbClr val="E74825"/>
                </a:solidFill>
              </a:rPr>
              <a:t>Тренеры</a:t>
            </a:r>
            <a:r>
              <a:rPr lang="en-US" sz="1100" b="1" dirty="0">
                <a:solidFill>
                  <a:srgbClr val="E74825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Учебного центра –</a:t>
            </a:r>
            <a:r>
              <a:rPr lang="en-US" sz="1100" b="1" dirty="0">
                <a:solidFill>
                  <a:srgbClr val="E74825"/>
                </a:solidFill>
              </a:rPr>
              <a:t> </a:t>
            </a:r>
            <a:r>
              <a:rPr lang="ru-RU" sz="1100" dirty="0">
                <a:solidFill>
                  <a:schemeClr val="dk1"/>
                </a:solidFill>
              </a:rPr>
              <a:t>это ранее работавшие в окнах специалисты, которые успешно освоили услуги различных направлений и на основе своего опыта и 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dirty="0">
                <a:solidFill>
                  <a:schemeClr val="dk1"/>
                </a:solidFill>
              </a:rPr>
              <a:t>и алгоритмам работы</a:t>
            </a:r>
            <a:r>
              <a:rPr lang="en-US" sz="1100" dirty="0">
                <a:solidFill>
                  <a:schemeClr val="dk1"/>
                </a:solidFill>
              </a:rPr>
              <a:t> </a:t>
            </a:r>
            <a:r>
              <a:rPr lang="ru-RU" sz="1100" dirty="0">
                <a:solidFill>
                  <a:schemeClr val="dk1"/>
                </a:solidFill>
              </a:rPr>
              <a:t>в 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2520280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23528" y="919318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5" y="589897"/>
            <a:ext cx="2156884" cy="24199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901741"/>
            <a:ext cx="2153326" cy="1912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>
                <a:solidFill>
                  <a:srgbClr val="623B2A"/>
                </a:solidFill>
              </a:rPr>
              <a:t>С заботой</a:t>
            </a:r>
            <a:br>
              <a:rPr lang="ru-RU" sz="2800" i="1" dirty="0">
                <a:solidFill>
                  <a:srgbClr val="623B2A"/>
                </a:solidFill>
              </a:rPr>
            </a:br>
            <a:r>
              <a:rPr lang="ru-RU" sz="2800" i="1" dirty="0">
                <a:solidFill>
                  <a:srgbClr val="623B2A"/>
                </a:solidFill>
              </a:rPr>
              <a:t>о жителях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/>
          <p:nvPr/>
        </p:nvSpPr>
        <p:spPr>
          <a:xfrm rot="10800000" flipH="1">
            <a:off x="5868144" y="3219822"/>
            <a:ext cx="2880320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 flipH="1">
            <a:off x="755576" y="3219822"/>
            <a:ext cx="4176464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>
            <a:off x="395534" y="1851670"/>
            <a:ext cx="8280922" cy="0"/>
          </a:xfrm>
          <a:prstGeom prst="straightConnector1">
            <a:avLst/>
          </a:prstGeom>
          <a:noFill/>
          <a:ln w="38100" cap="flat" cmpd="sng">
            <a:solidFill>
              <a:srgbClr val="CD965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85" name="Google Shape;285;p5"/>
          <p:cNvGrpSpPr/>
          <p:nvPr/>
        </p:nvGrpSpPr>
        <p:grpSpPr>
          <a:xfrm>
            <a:off x="6876255" y="3651869"/>
            <a:ext cx="1501766" cy="432050"/>
            <a:chOff x="6049822" y="3812642"/>
            <a:chExt cx="1750202" cy="503524"/>
          </a:xfrm>
        </p:grpSpPr>
        <p:sp>
          <p:nvSpPr>
            <p:cNvPr id="286" name="Google Shape;286;p5"/>
            <p:cNvSpPr txBox="1"/>
            <p:nvPr/>
          </p:nvSpPr>
          <p:spPr>
            <a:xfrm>
              <a:off x="6469424" y="4070319"/>
              <a:ext cx="1330600" cy="24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подарок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 txBox="1"/>
            <p:nvPr/>
          </p:nvSpPr>
          <p:spPr>
            <a:xfrm>
              <a:off x="6049822" y="3812642"/>
              <a:ext cx="1635784" cy="22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кофе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3219822"/>
            <a:ext cx="1080120" cy="996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2699792" y="3938271"/>
            <a:ext cx="1129015" cy="2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&gt;15 минут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3291830"/>
            <a:ext cx="1170953" cy="10807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"/>
          <p:cNvSpPr txBox="1"/>
          <p:nvPr/>
        </p:nvSpPr>
        <p:spPr>
          <a:xfrm>
            <a:off x="2687855" y="3549968"/>
            <a:ext cx="2304256" cy="34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ожидание в очереди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5"/>
          <p:cNvGrpSpPr/>
          <p:nvPr/>
        </p:nvGrpSpPr>
        <p:grpSpPr>
          <a:xfrm>
            <a:off x="755576" y="761904"/>
            <a:ext cx="7920880" cy="2385910"/>
            <a:chOff x="755576" y="761904"/>
            <a:chExt cx="7757322" cy="2311435"/>
          </a:xfrm>
        </p:grpSpPr>
        <p:sp>
          <p:nvSpPr>
            <p:cNvPr id="294" name="Google Shape;294;p5"/>
            <p:cNvSpPr/>
            <p:nvPr/>
          </p:nvSpPr>
          <p:spPr>
            <a:xfrm>
              <a:off x="6876254" y="914638"/>
              <a:ext cx="108012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48751" y="914638"/>
              <a:ext cx="1368152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699792" y="986646"/>
              <a:ext cx="144016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7581" y="914638"/>
              <a:ext cx="1284865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 txBox="1"/>
            <p:nvPr/>
          </p:nvSpPr>
          <p:spPr>
            <a:xfrm>
              <a:off x="4932040" y="2283717"/>
              <a:ext cx="1512168" cy="380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Онлайн-мониторинг загруженности 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центров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 txBox="1"/>
            <p:nvPr/>
          </p:nvSpPr>
          <p:spPr>
            <a:xfrm>
              <a:off x="766857" y="2283717"/>
              <a:ext cx="1955497" cy="789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оформления услуг </a:t>
              </a: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 через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портал mos.ru или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мобильном приложении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 txBox="1"/>
            <p:nvPr/>
          </p:nvSpPr>
          <p:spPr>
            <a:xfrm>
              <a:off x="2999105" y="2283717"/>
              <a:ext cx="1573364" cy="679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Предварительная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запись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 txBox="1"/>
            <p:nvPr/>
          </p:nvSpPr>
          <p:spPr>
            <a:xfrm>
              <a:off x="7020270" y="2283717"/>
              <a:ext cx="1492628" cy="65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Уведомление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 готовности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документов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5576" y="905920"/>
              <a:ext cx="1435632" cy="1326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99792" y="904991"/>
              <a:ext cx="1461388" cy="134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2238" y="761904"/>
              <a:ext cx="1724764" cy="159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27297" y="905919"/>
              <a:ext cx="1470008" cy="1356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579862"/>
            <a:ext cx="464296" cy="429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5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5"/>
          <p:cNvSpPr/>
          <p:nvPr/>
        </p:nvSpPr>
        <p:spPr>
          <a:xfrm>
            <a:off x="251520" y="267494"/>
            <a:ext cx="30243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УПРАВЛЕНИЕ ОЧЕРЕДЯМИ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711849" y="4803998"/>
            <a:ext cx="618063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6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23528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2022 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21122" y="1875927"/>
            <a:ext cx="2625647" cy="768092"/>
            <a:chOff x="521122" y="1239824"/>
            <a:chExt cx="2625647" cy="768092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21122" y="1630890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521122" y="1239824"/>
              <a:ext cx="2170496" cy="420298"/>
              <a:chOff x="5862393" y="3229521"/>
              <a:chExt cx="2170496" cy="420298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5862393" y="3229521"/>
                <a:ext cx="8904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2,1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511386" y="3365965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09675" y="3873686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509676" y="3480293"/>
            <a:ext cx="2062644" cy="420308"/>
            <a:chOff x="5862393" y="3896889"/>
            <a:chExt cx="2062644" cy="420308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5862393" y="3896889"/>
              <a:ext cx="908953" cy="42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1,7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518226" y="4037873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млн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6" y="1871635"/>
            <a:ext cx="3002191" cy="941661"/>
            <a:chOff x="2835392" y="1871635"/>
            <a:chExt cx="3002191" cy="941661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2" y="2266993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br>
                <a:rPr lang="ru-RU" sz="1100" i="1" dirty="0">
                  <a:solidFill>
                    <a:schemeClr val="dk2"/>
                  </a:solidFill>
                </a:rPr>
              </a:br>
              <a:r>
                <a:rPr lang="ru-RU" sz="1100" i="1" dirty="0">
                  <a:solidFill>
                    <a:schemeClr val="dk2"/>
                  </a:solidFill>
                </a:rPr>
                <a:t>по 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68121" cy="421800"/>
              <a:chOff x="5862393" y="4422296"/>
              <a:chExt cx="2268121" cy="421800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8685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1,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7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520836" y="45585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54071" y="1869504"/>
            <a:ext cx="2138436" cy="774515"/>
            <a:chOff x="6454071" y="1233401"/>
            <a:chExt cx="2138436" cy="774515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30890"/>
              <a:ext cx="1951184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Кадастровый 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54071" y="1233401"/>
              <a:ext cx="2138436" cy="420298"/>
              <a:chOff x="5862393" y="3229521"/>
              <a:chExt cx="2138436" cy="420298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862393" y="3229521"/>
                <a:ext cx="8811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1,1</a:t>
                </a:r>
                <a:endParaRPr sz="2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505156" y="3372387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480293"/>
            <a:ext cx="3199647" cy="601142"/>
            <a:chOff x="2894941" y="3358373"/>
            <a:chExt cx="3199647" cy="601142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7173" y="3751766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2894941" y="3358373"/>
              <a:ext cx="2161864" cy="421800"/>
              <a:chOff x="5862393" y="3229521"/>
              <a:chExt cx="2161864" cy="421800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5862393" y="3229521"/>
                <a:ext cx="9201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1,4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538657" y="3361201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Предоставление сведений </a:t>
            </a:r>
            <a:br>
              <a:rPr lang="ru-RU" sz="1100" i="1" dirty="0">
                <a:solidFill>
                  <a:schemeClr val="dk2"/>
                </a:solidFill>
              </a:rPr>
            </a:br>
            <a:r>
              <a:rPr lang="ru-RU" sz="1100" i="1" dirty="0">
                <a:solidFill>
                  <a:schemeClr val="dk2"/>
                </a:solidFill>
              </a:rPr>
              <a:t>из 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487613" y="3480293"/>
            <a:ext cx="1828765" cy="421771"/>
            <a:chOff x="5862393" y="3229521"/>
            <a:chExt cx="1828765" cy="421771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5862393" y="3229521"/>
              <a:ext cx="489218" cy="42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dirty="0">
                  <a:solidFill>
                    <a:srgbClr val="E74825"/>
                  </a:solidFill>
                </a:rPr>
                <a:t>1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221159" y="3374333"/>
              <a:ext cx="14699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>
                  <a:solidFill>
                    <a:srgbClr val="F04C30"/>
                  </a:solidFill>
                </a:rPr>
                <a:t>млн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>
                <a:solidFill>
                  <a:schemeClr val="bg1"/>
                </a:solidFill>
              </a:rPr>
              <a:t>ЦЕНТРЫ ГОСУСЛУГ </a:t>
            </a:r>
            <a:br>
              <a:rPr lang="ru-RU" cap="none" dirty="0">
                <a:solidFill>
                  <a:schemeClr val="bg1"/>
                </a:solidFill>
              </a:rPr>
            </a:br>
            <a:r>
              <a:rPr lang="ru-RU" cap="none" dirty="0">
                <a:solidFill>
                  <a:schemeClr val="bg1"/>
                </a:solidFill>
              </a:rPr>
              <a:t>ПРОИЗВОДЯТ НАЧИСЛЕНИЯ ПО 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&gt;4</a:t>
              </a:r>
              <a:r>
                <a:rPr lang="ru-RU" sz="2800" b="1" dirty="0">
                  <a:solidFill>
                    <a:srgbClr val="E74825"/>
                  </a:solidFill>
                </a:rPr>
                <a:t>млн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>
                <a:solidFill>
                  <a:srgbClr val="561C0E"/>
                </a:solidFill>
              </a:rPr>
              <a:t>при расчете начислений через центры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граждане могут получать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в 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о наличии/отсутствии задолженности/переплаты за жилищно-коммунальные и иные услуги</a:t>
            </a:r>
            <a:r>
              <a:rPr lang="ru-RU" sz="1100" dirty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>
                <a:solidFill>
                  <a:srgbClr val="561C0E"/>
                </a:solidFill>
              </a:rPr>
              <a:t>Ранее при получении информации </a:t>
            </a:r>
            <a:br>
              <a:rPr lang="en-US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о 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«Мои Документы» официальные сведения о переплате не предоставлялись (переплата просто учитывалась в едином платежном документе). Жители по-прежнему могут выбрать — получить справку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b="1" dirty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 или онлайн </a:t>
            </a:r>
            <a:br>
              <a:rPr lang="ru-RU" sz="1100" b="1" dirty="0">
                <a:solidFill>
                  <a:srgbClr val="561C0E"/>
                </a:solidFill>
              </a:rPr>
            </a:br>
            <a:r>
              <a:rPr lang="ru-RU" sz="1100" b="1" dirty="0">
                <a:solidFill>
                  <a:srgbClr val="561C0E"/>
                </a:solidFill>
              </a:rPr>
              <a:t>на 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КОМПАНИЯМИ </a:t>
            </a:r>
            <a:br>
              <a:rPr lang="en-US" sz="1500" b="1" dirty="0">
                <a:solidFill>
                  <a:srgbClr val="561C0E"/>
                </a:solidFill>
              </a:rPr>
            </a:br>
            <a:r>
              <a:rPr lang="ru-RU" sz="1500" b="1" dirty="0">
                <a:solidFill>
                  <a:srgbClr val="561C0E"/>
                </a:solidFill>
              </a:rPr>
              <a:t>И 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>
                <a:solidFill>
                  <a:srgbClr val="623B2A"/>
                </a:solidFill>
              </a:rPr>
              <a:t>Услуги ЗАГС стали доступны по экстерриториальному принципу</a:t>
            </a:r>
            <a:r>
              <a:rPr lang="ru-RU" sz="1100" dirty="0">
                <a:solidFill>
                  <a:srgbClr val="623B2A"/>
                </a:solidFill>
              </a:rPr>
              <a:t>.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В частности, нововведения коснулись услуг по регистрации рождения, расторжения брака, а также подаче 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>
                <a:solidFill>
                  <a:srgbClr val="623B2A"/>
                </a:solidFill>
              </a:rPr>
              <a:t>Включение в Единый государственный реестр </a:t>
            </a:r>
            <a:r>
              <a:rPr lang="ru-RU" sz="11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государств, в удостоверение актов гражданского состояния, совершенных по законам соответствующих иностранных государств вне пределов территории РФ в отношении 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err="1">
                <a:solidFill>
                  <a:srgbClr val="623B2A"/>
                </a:solidFill>
              </a:rPr>
              <a:t>Видеоконсультации</a:t>
            </a:r>
            <a:r>
              <a:rPr lang="ru-RU" sz="1100" dirty="0">
                <a:solidFill>
                  <a:srgbClr val="623B2A"/>
                </a:solidFill>
              </a:rPr>
              <a:t> на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623B2A"/>
                </a:solidFill>
              </a:rPr>
              <a:t> с сотрудниками центров госуслуг по темам ЗАГС. </a:t>
            </a:r>
            <a:r>
              <a:rPr lang="ru-RU" dirty="0"/>
              <a:t> </a:t>
            </a:r>
            <a:endParaRPr lang="ru-RU" sz="11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solidFill>
                  <a:srgbClr val="E74825"/>
                </a:solidFill>
              </a:rPr>
              <a:t>С 29 ИЮНЯ 2022 года </a:t>
            </a:r>
            <a:r>
              <a:rPr lang="ru-RU" sz="11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1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br>
              <a:rPr lang="ru-RU" sz="1100" b="1" dirty="0">
                <a:solidFill>
                  <a:srgbClr val="623B2A"/>
                </a:solidFill>
              </a:rPr>
            </a:br>
            <a:r>
              <a:rPr lang="ru-RU" sz="1100" b="1" dirty="0">
                <a:solidFill>
                  <a:srgbClr val="623B2A"/>
                </a:solidFill>
              </a:rPr>
              <a:t>за пределами столицы, в любом центре </a:t>
            </a:r>
            <a:r>
              <a:rPr lang="ru-RU" sz="1100" b="1" dirty="0" err="1">
                <a:solidFill>
                  <a:srgbClr val="623B2A"/>
                </a:solidFill>
              </a:rPr>
              <a:t>госуслуг</a:t>
            </a:r>
            <a:r>
              <a:rPr lang="ru-RU" sz="1100" b="1" dirty="0">
                <a:solidFill>
                  <a:srgbClr val="623B2A"/>
                </a:solidFill>
              </a:rPr>
              <a:t> Москвы. </a:t>
            </a:r>
            <a:r>
              <a:rPr lang="ru-RU" sz="11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100" b="1" dirty="0">
                <a:solidFill>
                  <a:srgbClr val="623B2A"/>
                </a:solidFill>
              </a:rPr>
              <a:t>.</a:t>
            </a:r>
            <a:r>
              <a:rPr lang="ru-RU" sz="1100" dirty="0">
                <a:solidFill>
                  <a:srgbClr val="623B2A"/>
                </a:solidFill>
              </a:rPr>
              <a:t> Юридическим лица услуга доступна в центре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для органов исполнительной власти города Москвы.</a:t>
            </a:r>
            <a:endParaRPr lang="ru-RU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РОСРЕЕСТРА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1839</Words>
  <Application>Microsoft Office PowerPoint</Application>
  <PresentationFormat>Экран (16:9)</PresentationFormat>
  <Paragraphs>309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Пользователь</cp:lastModifiedBy>
  <cp:revision>221</cp:revision>
  <cp:lastPrinted>2023-01-16T11:04:20Z</cp:lastPrinted>
  <dcterms:created xsi:type="dcterms:W3CDTF">2013-12-20T10:21:15Z</dcterms:created>
  <dcterms:modified xsi:type="dcterms:W3CDTF">2023-01-20T06:33:49Z</dcterms:modified>
</cp:coreProperties>
</file>