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7" r:id="rId4"/>
    <p:sldId id="281" r:id="rId5"/>
    <p:sldId id="283" r:id="rId6"/>
    <p:sldId id="273" r:id="rId7"/>
    <p:sldId id="275" r:id="rId8"/>
    <p:sldId id="282" r:id="rId9"/>
    <p:sldId id="280" r:id="rId10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94660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EBA8D-9BAA-4A49-9C14-DC5FB1C70AE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42B80-1B3A-4E68-94E4-465C36886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322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269A626F-3713-46EB-A08E-E1031D99C2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6DAAF35-BCFC-4A5D-88EF-2A4ACD07B2B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AAAA23-FCFD-4068-9E9F-9B0FD337AACD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E00E66D5-F590-46E6-94FD-362AEC4857A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BAC3ED4B-018C-4EDD-857F-3CFA931068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51EF430-9742-46E9-A9CE-78649495708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B8F2910-5966-4FC7-84F1-3785C9F41A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21B33F8-ED8B-4250-81C4-7A7860CD540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854783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CB9BA5A0-8A08-47C1-AB84-AC54DE934B44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>
              <a:extLst>
                <a:ext uri="{FF2B5EF4-FFF2-40B4-BE49-F238E27FC236}">
                  <a16:creationId xmlns:a16="http://schemas.microsoft.com/office/drawing/2014/main" xmlns="" id="{3E168BA3-503E-42CA-8890-ED3755605D01}"/>
                </a:ext>
              </a:extLst>
            </p:cNvPr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>
              <a:extLst>
                <a:ext uri="{FF2B5EF4-FFF2-40B4-BE49-F238E27FC236}">
                  <a16:creationId xmlns:a16="http://schemas.microsoft.com/office/drawing/2014/main" xmlns="" id="{8B1DCC24-2F83-4C61-8CAA-137F400ABCAC}"/>
                </a:ext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xmlns="" id="{8144E5D2-9681-4FD0-9ABD-7670478EDB3B}"/>
                </a:ext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>
              <a:extLst>
                <a:ext uri="{FF2B5EF4-FFF2-40B4-BE49-F238E27FC236}">
                  <a16:creationId xmlns:a16="http://schemas.microsoft.com/office/drawing/2014/main" xmlns="" id="{C44A2140-D4A2-49A7-9F63-A82DC1E03CAD}"/>
                </a:ext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xmlns="" id="{2865AB51-7736-4EE9-BE29-384ACB948C4C}"/>
                </a:ext>
              </a:extLst>
            </p:cNvPr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>
              <a:extLst>
                <a:ext uri="{FF2B5EF4-FFF2-40B4-BE49-F238E27FC236}">
                  <a16:creationId xmlns:a16="http://schemas.microsoft.com/office/drawing/2014/main" xmlns="" id="{F541176A-1E2C-4918-BCFA-59FA95FD77C2}"/>
                </a:ext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>
              <a:extLst>
                <a:ext uri="{FF2B5EF4-FFF2-40B4-BE49-F238E27FC236}">
                  <a16:creationId xmlns:a16="http://schemas.microsoft.com/office/drawing/2014/main" xmlns="" id="{15F0F105-898A-43BC-8312-4F50889CC466}"/>
                </a:ext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xmlns="" id="{3A1D35C2-6DF6-4659-B3D7-DD64A09332F4}"/>
                </a:ext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>
              <a:extLst>
                <a:ext uri="{FF2B5EF4-FFF2-40B4-BE49-F238E27FC236}">
                  <a16:creationId xmlns:a16="http://schemas.microsoft.com/office/drawing/2014/main" xmlns="" id="{BD058B33-5DF9-40CB-B111-B88F09B0AA4D}"/>
                </a:ext>
              </a:extLst>
            </p:cNvPr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xmlns="" id="{E1286DB6-991A-4B2C-8740-55C88E247031}"/>
                </a:ext>
              </a:extLst>
            </p:cNvPr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xmlns="" id="{F3C93AAF-688E-492E-9EC8-5AFA4C3FC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04E53-5E78-4FAF-ABAD-040EB30E5D2A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xmlns="" id="{59D8A9AF-FE26-4E50-8072-E1973CEF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xmlns="" id="{3CC6D521-ADCC-4FA7-A4FD-315FC89B9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7FFAE-E03F-4B24-9604-9FE6D47976F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50444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7F38D53-2F6B-4AA1-BB0E-53AC13E19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19B73-128E-4B94-9642-6F8588BF78C3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8B365C-F937-4E01-89AC-FB36E5762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A0B525-C0A0-46A6-8C64-683BF429C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5A323-CFB0-4595-9CC2-7BDD37A0CAB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8640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24FB0B2-986C-4CCF-A481-ADE70BBE5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defRPr/>
            </a:pPr>
            <a:r>
              <a:rPr lang="en-US" altLang="ru-RU" sz="8000">
                <a:solidFill>
                  <a:srgbClr val="C0E474"/>
                </a:solidFill>
                <a:latin typeface="Arial" charset="0"/>
                <a:cs typeface="Arial" charset="0"/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08C3A9E-2103-474E-B1F9-B99CE6D24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defRPr/>
            </a:pPr>
            <a:r>
              <a:rPr lang="en-US" altLang="ru-RU" sz="8000">
                <a:solidFill>
                  <a:srgbClr val="C0E474"/>
                </a:solidFill>
                <a:latin typeface="Arial" charset="0"/>
                <a:cs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10F2F7E1-9B83-4606-93EA-1B23CA17D0F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E8151-8AC5-44B8-AE83-5B710DB52525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144C6803-A291-4BD3-9BC0-0479842A65F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282F05AD-DB50-4FDE-B094-34514ECBDE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345C4AB-FBBC-4747-8560-51EAF70DE6C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37182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BE8CD9E-0EDF-4B32-809F-A0683A0E1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D6D65-85D4-471D-8947-6D3F18103893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40757E8-DCA8-4537-ADFE-C8FFD43EA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171688-AC1B-4646-B6A6-F2C550A0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C78D6-BE88-4B94-A3F5-94A84D9CD4A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24112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01C3711-11D5-4A79-814D-783C72556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defRPr/>
            </a:pPr>
            <a:r>
              <a:rPr lang="en-US" altLang="ru-RU" sz="8000">
                <a:solidFill>
                  <a:srgbClr val="C0E474"/>
                </a:solidFill>
                <a:latin typeface="Arial" charset="0"/>
                <a:cs typeface="Arial" charset="0"/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4C31C52-670E-4045-B79C-10AB66A8C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defRPr/>
            </a:pPr>
            <a:r>
              <a:rPr lang="en-US" altLang="ru-RU" sz="8000">
                <a:solidFill>
                  <a:srgbClr val="C0E474"/>
                </a:solidFill>
                <a:latin typeface="Arial" charset="0"/>
                <a:cs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C8513996-AFD0-417E-AACD-2EB60FAEAD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9F4FA-246A-487D-994F-745C13774C94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56B27612-5F8C-41EE-839F-9C6167C6565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0BCD953-5824-4B33-9593-C7B9BDE2CD0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B339DC5-AB8E-451A-852B-16936AF3CE6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26949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F1821D29-10ED-442E-A1E5-1D63921321F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15C1-D22C-4AED-AC08-0D17FC0D8A66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20BF1804-8E20-445C-955B-F51A6A53F5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1CCDE34-BD41-4446-BA9B-C9570AF160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53BC91D-B5E8-4B8C-8859-F1ECAA21AFD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33524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DD14F8C-0428-48AB-91EA-BCE9A1B2A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B45B-AC28-4E05-A5FC-0D1D41441CF0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7A0F9C-894A-4B96-BAA3-CD02BED44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F11E08-8FC5-4D76-94BF-03721FBB3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0237E-9627-482F-9F23-735FBAA104E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67287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7CC09D-E095-45A4-BB26-2C579E3B6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E7001-9C0C-4B8F-9DC3-2AB1D7F70C73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3F353C-3E43-475E-A97F-52E2D65A1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34DB8FB-9026-4BA9-B982-35A4CE36D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4EE0E-8E97-4B76-99CF-8BBAA1F50A3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9839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1E14171-F1CB-4185-92BE-E185A46DF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64111-EEE1-4D7D-9F0F-95D787F0622D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1D3F0A-F752-4AD7-B921-050F3ECFB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1D8530-45D5-4B75-836A-137EF7730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0C9FE-8457-4BE4-A25C-777A576D06A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31058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483D9F-6A2A-4358-BCA7-1216F57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95BB2-94E7-4D29-AA68-A7107634C0BE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6A3EE07-AEBB-42E9-B2C3-B38A691B6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8BCFD7-2D6C-465A-BFAF-1676B86E5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0F011-C987-4C4C-A4E7-99878D12084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3603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FF352015-263E-42C9-9E09-FD6CF41D9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D70DE-843A-4A1F-8053-5FF811C96726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6AFEC9A5-266A-4612-8B57-33CE4B8B1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E9224DC5-2D58-472D-9C29-717717ED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AFBAB-151F-42A6-8DDB-18738251DEF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72509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0C2980FC-E965-4773-89CB-6C36B0DA0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6CD19-EBEF-4C18-9D89-B740F2277BBB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AE905555-1F6D-4A20-B877-E98BF82B6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A4E2FED6-A936-4914-A81E-4EA18C26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2259C-1D3E-4B52-96B5-B3E48D3D334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0021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9B3673FB-6BB3-41F2-87CA-753528617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C5DD6-EDCB-4FD0-87CD-243E391A7378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73A4F7BF-F3EE-424D-A5E9-CDC21B76D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9037176B-D921-4469-8CED-AD946D605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D9F71-7ADC-44F3-AE1D-362BFD45114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49024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2FF0CABF-9150-4257-8FEA-80C84FC1E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BE50-B484-445A-8F86-241EE92736A1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5453706E-2BB2-4E8F-8E13-FAD85841F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F796B597-82C4-45CE-8863-39D7BC7F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74B97-BC64-4F14-BA0B-C140AD1BFB5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8278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B3C6E3FB-1135-4381-9240-B106C7648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4D826-FDF2-4063-BDB7-3AADAE57CEC6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F62B9407-E341-41C7-9124-23F88BB2A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9714583E-6F4E-4E20-B5DB-B15737AFE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43CEC-FD07-41BC-BDF5-9C0539347A2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0907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CF797424-5F30-4E52-9E6E-74984A302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B96E1-0793-410A-BD85-4ECDFF34E451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D2529BFE-075E-4883-A303-A63C4E691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1C6E182C-E595-47A0-8477-E83D41E10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D2D39-66DB-453C-BDF9-DD9FE45DDBB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8076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>
            <a:extLst>
              <a:ext uri="{FF2B5EF4-FFF2-40B4-BE49-F238E27FC236}">
                <a16:creationId xmlns:a16="http://schemas.microsoft.com/office/drawing/2014/main" xmlns="" id="{B722247B-BA25-4388-8EB0-925E619F8FE0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3D085F6B-513D-423C-817B-31EF163FCB7B}"/>
                </a:ext>
              </a:extLst>
            </p:cNvPr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DDC1AFBA-39DC-44D9-8F09-C45BFFDBB4F6}"/>
                </a:ext>
              </a:extLst>
            </p:cNvPr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C777CAA2-51BC-4CAA-9483-DDAD2BAE5D2A}"/>
                </a:ext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9E1735CB-2474-4287-86B8-632652D58226}"/>
                </a:ext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EABDFFF4-E83C-476C-A941-4CEB553896E6}"/>
                </a:ext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xmlns="" id="{C622C37E-BE14-4ABB-B8D9-E21079E2864B}"/>
                </a:ext>
              </a:extLst>
            </p:cNvPr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xmlns="" id="{B3CDE9DF-2697-428F-A3F8-1E0F72F1D98D}"/>
                </a:ext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xmlns="" id="{077613F1-5F12-461E-B1BD-FCC66390318A}"/>
                </a:ext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xmlns="" id="{B0635E27-992C-4220-AA2F-5DC106C10959}"/>
                </a:ext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xmlns="" id="{C7BC4AB0-8DBB-4C1B-802B-2AB9E48335F1}"/>
                </a:ext>
              </a:extLst>
            </p:cNvPr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xmlns="" id="{794C05C8-8343-4BA2-8597-3B8074DB3CA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xmlns="" id="{87177E7E-0569-4561-85B7-3292E673BC3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8F2F89-5CF3-4F33-A50D-8B7EA72832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24A013-BA49-46CC-9855-EDEA8F71D381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70C6FA-912F-44D8-BCD2-A3033D0C96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4430EC3-B882-453B-98F4-F9F2441C3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F887A2A-67D6-4767-9DAE-2808BC1D7B9F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54" r:id="rId11"/>
    <p:sldLayoutId id="2147483849" r:id="rId12"/>
    <p:sldLayoutId id="2147483855" r:id="rId13"/>
    <p:sldLayoutId id="2147483850" r:id="rId14"/>
    <p:sldLayoutId id="2147483851" r:id="rId15"/>
    <p:sldLayoutId id="2147483852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EC77F6-5ECC-4040-ADE1-6A41A8E2C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88640"/>
            <a:ext cx="6985000" cy="1317625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>
                <a:solidFill>
                  <a:srgbClr val="54A021">
                    <a:lumMod val="75000"/>
                  </a:srgbClr>
                </a:solidFill>
              </a:rPr>
              <a:t>ГПБУ «Мосприрода»</a:t>
            </a:r>
            <a:br>
              <a:rPr lang="ru-RU" sz="2000" dirty="0">
                <a:solidFill>
                  <a:srgbClr val="54A021">
                    <a:lumMod val="75000"/>
                  </a:srgbClr>
                </a:solidFill>
              </a:rPr>
            </a:br>
            <a:r>
              <a:rPr lang="ru-RU" sz="2000" dirty="0">
                <a:solidFill>
                  <a:srgbClr val="54A021">
                    <a:lumMod val="75000"/>
                  </a:srgbClr>
                </a:solidFill>
              </a:rPr>
              <a:t>Дирекция природных территорий «Тушинский», «Покровское-Стрешнево»</a:t>
            </a:r>
            <a:br>
              <a:rPr lang="ru-RU" sz="2000" dirty="0">
                <a:solidFill>
                  <a:srgbClr val="54A021">
                    <a:lumMod val="75000"/>
                  </a:srgbClr>
                </a:solidFill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634033"/>
            <a:ext cx="77091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/>
              <a:t>Справка о деятельности </a:t>
            </a:r>
            <a:r>
              <a:rPr lang="ru-RU" sz="2200" b="1" dirty="0" smtClean="0"/>
              <a:t>Дирекции </a:t>
            </a:r>
            <a:r>
              <a:rPr lang="ru-RU" sz="2200" b="1" dirty="0"/>
              <a:t>природных </a:t>
            </a:r>
            <a:endParaRPr lang="ru-RU" sz="2200" b="1" dirty="0" smtClean="0"/>
          </a:p>
          <a:p>
            <a:pPr algn="ctr"/>
            <a:r>
              <a:rPr lang="ru-RU" sz="2200" b="1" dirty="0" smtClean="0"/>
              <a:t>территорий </a:t>
            </a:r>
            <a:r>
              <a:rPr lang="ru-RU" sz="2200" b="1" dirty="0"/>
              <a:t>«Тушинский», «Покровское-Стрешнево» </a:t>
            </a:r>
          </a:p>
          <a:p>
            <a:pPr algn="ctr"/>
            <a:r>
              <a:rPr lang="ru-RU" sz="2200" b="1" dirty="0"/>
              <a:t>на территории управы района </a:t>
            </a:r>
            <a:r>
              <a:rPr lang="ru-RU" sz="2200" b="1" dirty="0" smtClean="0"/>
              <a:t>Щукино </a:t>
            </a:r>
            <a:endParaRPr lang="ru-RU" sz="2200" b="1" dirty="0" smtClean="0"/>
          </a:p>
          <a:p>
            <a:pPr algn="ctr"/>
            <a:r>
              <a:rPr lang="ru-RU" sz="2200" b="1" dirty="0" smtClean="0"/>
              <a:t>за 2022 </a:t>
            </a:r>
            <a:r>
              <a:rPr lang="ru-RU" sz="2200" b="1" dirty="0"/>
              <a:t>год.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284984"/>
            <a:ext cx="3851920" cy="28889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40324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 соответствии с 1695-м постановлением Правительства </a:t>
            </a:r>
            <a:r>
              <a:rPr lang="ru-RU" dirty="0" smtClean="0"/>
              <a:t>Москвы от </a:t>
            </a:r>
            <a:r>
              <a:rPr lang="ru-RU" dirty="0"/>
              <a:t>13 октября 2020 г. «Об особо охраняемой природной территории регионального значения «Природно-исторический парк «Покровское-</a:t>
            </a:r>
            <a:r>
              <a:rPr lang="ru-RU" dirty="0" err="1"/>
              <a:t>Стрешнево</a:t>
            </a:r>
            <a:r>
              <a:rPr lang="ru-RU" dirty="0"/>
              <a:t>» и памятниках природы, расположенных в ее границах на территории района Щукино, находящиеся в ведомственном подчинении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ГПБУ </a:t>
            </a:r>
            <a:r>
              <a:rPr lang="ru-RU" dirty="0"/>
              <a:t>«</a:t>
            </a:r>
            <a:r>
              <a:rPr lang="ru-RU" dirty="0" err="1"/>
              <a:t>Мосприрода</a:t>
            </a:r>
            <a:r>
              <a:rPr lang="ru-RU" dirty="0"/>
              <a:t>»: </a:t>
            </a:r>
          </a:p>
          <a:p>
            <a:pPr algn="just"/>
            <a:r>
              <a:rPr lang="ru-RU" dirty="0"/>
              <a:t>-ООПТ ПИП «Покровское-</a:t>
            </a:r>
            <a:r>
              <a:rPr lang="ru-RU" dirty="0" err="1"/>
              <a:t>Стрешнево</a:t>
            </a:r>
            <a:r>
              <a:rPr lang="ru-RU" dirty="0"/>
              <a:t>»;</a:t>
            </a:r>
          </a:p>
          <a:p>
            <a:pPr algn="just"/>
            <a:r>
              <a:rPr lang="ru-RU" dirty="0"/>
              <a:t>- </a:t>
            </a:r>
            <a:r>
              <a:rPr lang="ru-RU" dirty="0" err="1"/>
              <a:t>кв</a:t>
            </a:r>
            <a:r>
              <a:rPr lang="ru-RU" dirty="0"/>
              <a:t> № 11;</a:t>
            </a:r>
          </a:p>
          <a:p>
            <a:pPr algn="just"/>
            <a:r>
              <a:rPr lang="ru-RU" dirty="0"/>
              <a:t>- </a:t>
            </a:r>
            <a:r>
              <a:rPr lang="ru-RU" dirty="0" err="1"/>
              <a:t>кв</a:t>
            </a:r>
            <a:r>
              <a:rPr lang="ru-RU" dirty="0"/>
              <a:t> №10;</a:t>
            </a:r>
          </a:p>
          <a:p>
            <a:pPr algn="just"/>
            <a:r>
              <a:rPr lang="ru-RU" dirty="0"/>
              <a:t>- </a:t>
            </a:r>
            <a:r>
              <a:rPr lang="ru-RU" dirty="0" err="1"/>
              <a:t>кв</a:t>
            </a:r>
            <a:r>
              <a:rPr lang="ru-RU" dirty="0"/>
              <a:t> № 12.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27596"/>
            <a:ext cx="356439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73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698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Дирекцию природных территорий «Тушинский», «Покровское-</a:t>
            </a:r>
            <a:r>
              <a:rPr lang="ru-RU" dirty="0" err="1"/>
              <a:t>Стрешнево</a:t>
            </a:r>
            <a:r>
              <a:rPr lang="ru-RU" dirty="0"/>
              <a:t>» ГПБУ «</a:t>
            </a:r>
            <a:r>
              <a:rPr lang="ru-RU" dirty="0" err="1"/>
              <a:t>Мосприрода</a:t>
            </a:r>
            <a:r>
              <a:rPr lang="ru-RU" dirty="0"/>
              <a:t>» возложены следующие функции:</a:t>
            </a:r>
          </a:p>
          <a:p>
            <a:r>
              <a:rPr lang="ru-RU" dirty="0" smtClean="0"/>
              <a:t>•управление </a:t>
            </a:r>
            <a:r>
              <a:rPr lang="ru-RU" dirty="0"/>
              <a:t>ООПТ;</a:t>
            </a:r>
          </a:p>
          <a:p>
            <a:r>
              <a:rPr lang="ru-RU" dirty="0" smtClean="0"/>
              <a:t>•обеспечение </a:t>
            </a:r>
            <a:r>
              <a:rPr lang="ru-RU" dirty="0"/>
              <a:t>охраны ООПТ;</a:t>
            </a:r>
          </a:p>
          <a:p>
            <a:r>
              <a:rPr lang="ru-RU" dirty="0" smtClean="0"/>
              <a:t>•организация </a:t>
            </a:r>
            <a:r>
              <a:rPr lang="ru-RU" dirty="0"/>
              <a:t>и контроль за текущим состоянием территории;</a:t>
            </a:r>
          </a:p>
          <a:p>
            <a:r>
              <a:rPr lang="ru-RU" dirty="0" smtClean="0"/>
              <a:t>•осуществление </a:t>
            </a:r>
            <a:r>
              <a:rPr lang="ru-RU" dirty="0"/>
              <a:t>эколого-просветительской деятельности в рамках охраны окружающей среды города Москвы;</a:t>
            </a:r>
          </a:p>
          <a:p>
            <a:r>
              <a:rPr lang="ru-RU" dirty="0" smtClean="0"/>
              <a:t>•проведение </a:t>
            </a:r>
            <a:r>
              <a:rPr lang="ru-RU" dirty="0"/>
              <a:t>мероприятий по поддержанию и восстановлению биологического разнообразия объектов ООПТ.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30" y="3212976"/>
            <a:ext cx="2942727" cy="19490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24763"/>
            <a:ext cx="2635185" cy="35253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325" y="5075819"/>
            <a:ext cx="2376264" cy="1574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5151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70358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0349" y="1074488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рамках регламентных работ по содержанию природных территорий в постоянном режиме проводились работы по вырубке аварийных и сухостойных деревьев, уборке упавших деревьев, обрезке и дроблению пней, удалению поросли вдоль дорожно-</a:t>
            </a:r>
            <a:r>
              <a:rPr lang="ru-RU" dirty="0" err="1"/>
              <a:t>тропиночной</a:t>
            </a:r>
            <a:r>
              <a:rPr lang="ru-RU" dirty="0"/>
              <a:t> сети и площадок отдыха для обеспечения безопасных условий пребывания на территориях парков</a:t>
            </a:r>
            <a:r>
              <a:rPr lang="ru-RU" dirty="0" smtClean="0"/>
              <a:t>.</a:t>
            </a:r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2022 году было вырублено 1109 аварийных и сухостойных деревьев, удалено 917 </a:t>
            </a:r>
            <a:r>
              <a:rPr lang="ru-RU" dirty="0" err="1"/>
              <a:t>валежных</a:t>
            </a:r>
            <a:r>
              <a:rPr lang="ru-RU" dirty="0"/>
              <a:t>  деревьев, произведена обрезка 2086 деревьев, произведено дробление 849 пней, убрано 3100 шт. поросли.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224410"/>
            <a:ext cx="3168352" cy="422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99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347714" cy="731168"/>
          </a:xfrm>
        </p:spPr>
        <p:txBody>
          <a:bodyPr/>
          <a:lstStyle/>
          <a:p>
            <a:r>
              <a:rPr lang="ru-RU" dirty="0">
                <a:solidFill>
                  <a:srgbClr val="90C226"/>
                </a:solidFill>
              </a:rPr>
              <a:t>Проект «Наше дерево»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91816"/>
            <a:ext cx="67687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Осенью 2022 года в рамках реализации семейно-экологического проекта Департамента природопользования и охраны окружающей среды города Москвы – «Наше дерево» на основании полученных заявок граждан на территориях ООПТ ПИП «Покровское-</a:t>
            </a:r>
            <a:r>
              <a:rPr lang="ru-RU" dirty="0" err="1"/>
              <a:t>Стрешнево</a:t>
            </a:r>
            <a:r>
              <a:rPr lang="ru-RU" dirty="0"/>
              <a:t>» кв.10,11,12 было </a:t>
            </a:r>
            <a:r>
              <a:rPr lang="ru-RU" dirty="0" smtClean="0"/>
              <a:t>высажено 98деревьев:</a:t>
            </a:r>
          </a:p>
          <a:p>
            <a:pPr algn="just"/>
            <a:r>
              <a:rPr lang="ru-RU" dirty="0" smtClean="0"/>
              <a:t>25 </a:t>
            </a:r>
            <a:r>
              <a:rPr lang="ru-RU" dirty="0"/>
              <a:t>шт. </a:t>
            </a:r>
            <a:r>
              <a:rPr lang="ru-RU" dirty="0" smtClean="0"/>
              <a:t>-рябина </a:t>
            </a:r>
            <a:r>
              <a:rPr lang="ru-RU" dirty="0"/>
              <a:t>обыкновенная, </a:t>
            </a:r>
            <a:endParaRPr lang="ru-RU" dirty="0" smtClean="0"/>
          </a:p>
          <a:p>
            <a:pPr algn="just"/>
            <a:r>
              <a:rPr lang="ru-RU" dirty="0" smtClean="0"/>
              <a:t>35 </a:t>
            </a:r>
            <a:r>
              <a:rPr lang="ru-RU" dirty="0"/>
              <a:t>шт. </a:t>
            </a:r>
            <a:r>
              <a:rPr lang="ru-RU" dirty="0" smtClean="0"/>
              <a:t>-липа </a:t>
            </a:r>
            <a:r>
              <a:rPr lang="ru-RU" dirty="0"/>
              <a:t>мелколистная, </a:t>
            </a:r>
            <a:endParaRPr lang="ru-RU" dirty="0" smtClean="0"/>
          </a:p>
          <a:p>
            <a:pPr algn="just"/>
            <a:r>
              <a:rPr lang="ru-RU" dirty="0" smtClean="0"/>
              <a:t>20 </a:t>
            </a:r>
            <a:r>
              <a:rPr lang="ru-RU" dirty="0"/>
              <a:t>шт. </a:t>
            </a:r>
            <a:r>
              <a:rPr lang="ru-RU" dirty="0" smtClean="0"/>
              <a:t>-дуб </a:t>
            </a:r>
            <a:r>
              <a:rPr lang="ru-RU" dirty="0"/>
              <a:t>черешчатый, </a:t>
            </a:r>
            <a:endParaRPr lang="ru-RU" dirty="0" smtClean="0"/>
          </a:p>
          <a:p>
            <a:pPr algn="just"/>
            <a:r>
              <a:rPr lang="ru-RU" dirty="0" smtClean="0"/>
              <a:t>18 </a:t>
            </a:r>
            <a:r>
              <a:rPr lang="ru-RU" dirty="0"/>
              <a:t>шт</a:t>
            </a:r>
            <a:r>
              <a:rPr lang="ru-RU" dirty="0" smtClean="0"/>
              <a:t>. -ель </a:t>
            </a:r>
            <a:r>
              <a:rPr lang="ru-RU" dirty="0"/>
              <a:t>обыкновенная, </a:t>
            </a:r>
            <a:endParaRPr lang="ru-RU" dirty="0" smtClean="0"/>
          </a:p>
          <a:p>
            <a:pPr algn="just"/>
            <a:r>
              <a:rPr lang="ru-RU" dirty="0" smtClean="0"/>
              <a:t>также </a:t>
            </a:r>
            <a:r>
              <a:rPr lang="ru-RU" dirty="0"/>
              <a:t>произведена замена отпада: 25 шт. рябина обыкновенная, 1 шт. липа мелколистная, посадок прошлых лет.</a:t>
            </a:r>
          </a:p>
        </p:txBody>
      </p:sp>
      <p:pic>
        <p:nvPicPr>
          <p:cNvPr id="1026" name="Picture 2" descr="https://www.mos.ru/open-graph/v1/frontend/services/nashe-derevo/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907704" y="4685135"/>
            <a:ext cx="3672408" cy="182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032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ОТДЕЛ ОХРАНЫ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1068" y="980728"/>
            <a:ext cx="6984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Государственными инспекторами в области охраны окружающей среды на особо охраняемых природных территориях проводится ежедневное патрулирование территорий объектов природного комплекса, в целях выявления и пресечения нарушений режимов охраны и соблюдения мер противопожарной безопасности.</a:t>
            </a:r>
          </a:p>
          <a:p>
            <a:pPr algn="just"/>
            <a:r>
              <a:rPr lang="ru-RU" dirty="0"/>
              <a:t>В 2022 году: </a:t>
            </a:r>
          </a:p>
          <a:p>
            <a:pPr algn="just"/>
            <a:r>
              <a:rPr lang="ru-RU" dirty="0"/>
              <a:t>- на территории ПИП «Покровское-</a:t>
            </a:r>
            <a:r>
              <a:rPr lang="ru-RU" dirty="0" err="1"/>
              <a:t>Стрешнево</a:t>
            </a:r>
            <a:r>
              <a:rPr lang="ru-RU" dirty="0"/>
              <a:t>», ПИП «Тушинский», ПИ ПИП «</a:t>
            </a:r>
            <a:r>
              <a:rPr lang="ru-RU" dirty="0" err="1"/>
              <a:t>Всехсвятская</a:t>
            </a:r>
            <a:r>
              <a:rPr lang="ru-RU" dirty="0"/>
              <a:t> роща» проведено 540 обходов, пресечено 8 случаев неправомерного заезда транспортных средств, 11 случаев нарушения правил пожарной безопасности. </a:t>
            </a:r>
          </a:p>
          <a:p>
            <a:pPr algn="just"/>
            <a:r>
              <a:rPr lang="ru-RU" dirty="0"/>
              <a:t>- составлено 5 протоколов об административном правонарушении по факту неправомерного въезда транспортных средств.</a:t>
            </a:r>
          </a:p>
          <a:p>
            <a:pPr algn="just"/>
            <a:r>
              <a:rPr lang="ru-RU" dirty="0"/>
              <a:t>В общей сложности на вышеуказанных территориях с посетителями парков проведено более 140 профилактических бесед о недопустимости нарушений природоохранного законодательства и правил пожарной безопасности.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892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466" y="116632"/>
            <a:ext cx="6347714" cy="1320800"/>
          </a:xfrm>
        </p:spPr>
        <p:txBody>
          <a:bodyPr/>
          <a:lstStyle/>
          <a:p>
            <a:r>
              <a:rPr lang="ru-RU" sz="2400" dirty="0"/>
              <a:t>ОТДЕЛ ЭКОЛОГИЧЕСКОГО ПРОСВЕЩЕНИЯ И УЧЕТА ЖИВОТНЫХ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809824"/>
            <a:ext cx="69127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На территории района Щукино отдел экологического </a:t>
            </a:r>
            <a:r>
              <a:rPr lang="ru-RU" dirty="0" smtClean="0"/>
              <a:t>просвещения сотрудничает </a:t>
            </a:r>
            <a:r>
              <a:rPr lang="ru-RU" dirty="0"/>
              <a:t>с </a:t>
            </a:r>
            <a:r>
              <a:rPr lang="ru-RU" dirty="0" smtClean="0"/>
              <a:t>ГБОУ «Школа </a:t>
            </a:r>
            <a:r>
              <a:rPr lang="ru-RU" dirty="0"/>
              <a:t>№ 1874</a:t>
            </a:r>
            <a:r>
              <a:rPr lang="ru-RU" dirty="0" smtClean="0"/>
              <a:t>» (</a:t>
            </a:r>
            <a:r>
              <a:rPr lang="ru-RU" dirty="0"/>
              <a:t>дошкольные отделения «</a:t>
            </a:r>
            <a:r>
              <a:rPr lang="ru-RU" dirty="0" smtClean="0"/>
              <a:t>Аистенок» и </a:t>
            </a:r>
            <a:r>
              <a:rPr lang="ru-RU" dirty="0"/>
              <a:t>«Светлячок», «Радость») </a:t>
            </a:r>
            <a:r>
              <a:rPr lang="ru-RU" dirty="0" smtClean="0"/>
              <a:t>и ГБОУ </a:t>
            </a:r>
            <a:r>
              <a:rPr lang="ru-RU" dirty="0"/>
              <a:t>«Курчатовская школа».</a:t>
            </a:r>
          </a:p>
          <a:p>
            <a:pPr algn="just"/>
            <a:r>
              <a:rPr lang="ru-RU" dirty="0"/>
              <a:t>В 2022 году сотрудниками отдела экологического просвещения </a:t>
            </a:r>
            <a:r>
              <a:rPr lang="ru-RU" dirty="0" smtClean="0"/>
              <a:t>на </a:t>
            </a:r>
            <a:r>
              <a:rPr lang="ru-RU" dirty="0"/>
              <a:t>базе образовательных учреждений проведено более 20 </a:t>
            </a:r>
            <a:r>
              <a:rPr lang="ru-RU" dirty="0" smtClean="0"/>
              <a:t>тематических </a:t>
            </a:r>
            <a:r>
              <a:rPr lang="ru-RU" dirty="0"/>
              <a:t>занятий «Птицы Москвы», «Кому нужна вода», </a:t>
            </a:r>
            <a:r>
              <a:rPr lang="ru-RU" dirty="0" smtClean="0"/>
              <a:t>«</a:t>
            </a:r>
            <a:r>
              <a:rPr lang="ru-RU" dirty="0"/>
              <a:t>Первоцветы московских парков», «Животные зимой» и др. </a:t>
            </a:r>
            <a:endParaRPr lang="ru-RU" dirty="0" smtClean="0"/>
          </a:p>
          <a:p>
            <a:pPr algn="just"/>
            <a:r>
              <a:rPr lang="ru-RU" dirty="0" smtClean="0"/>
              <a:t>Всего </a:t>
            </a:r>
            <a:r>
              <a:rPr lang="ru-RU" dirty="0"/>
              <a:t>в мероприятиях приняли участие около 500 человек.</a:t>
            </a:r>
          </a:p>
          <a:p>
            <a:pPr algn="just"/>
            <a:r>
              <a:rPr lang="ru-RU" dirty="0"/>
              <a:t>Также в течение года проводились совместные </a:t>
            </a:r>
            <a:r>
              <a:rPr lang="ru-RU" dirty="0" smtClean="0"/>
              <a:t>эколого-просветительские </a:t>
            </a:r>
            <a:r>
              <a:rPr lang="ru-RU" dirty="0"/>
              <a:t>мероприятия с Муниципалитетом </a:t>
            </a:r>
            <a:r>
              <a:rPr lang="ru-RU" dirty="0" smtClean="0"/>
              <a:t>района </a:t>
            </a:r>
            <a:r>
              <a:rPr lang="ru-RU" dirty="0"/>
              <a:t>Щукино.  </a:t>
            </a:r>
          </a:p>
          <a:p>
            <a:pPr algn="just"/>
            <a:r>
              <a:rPr lang="ru-RU" dirty="0"/>
              <a:t>На территории ПИП «Покровское-</a:t>
            </a:r>
            <a:r>
              <a:rPr lang="ru-RU" dirty="0" err="1"/>
              <a:t>Стрешнево</a:t>
            </a:r>
            <a:r>
              <a:rPr lang="ru-RU" dirty="0"/>
              <a:t>» в районе </a:t>
            </a:r>
            <a:r>
              <a:rPr lang="ru-RU" dirty="0" smtClean="0"/>
              <a:t>Щукино в </a:t>
            </a:r>
            <a:r>
              <a:rPr lang="ru-RU" dirty="0"/>
              <a:t>2022 году были организованы и проведены </a:t>
            </a:r>
            <a:r>
              <a:rPr lang="ru-RU" dirty="0" err="1"/>
              <a:t>квест</a:t>
            </a:r>
            <a:r>
              <a:rPr lang="ru-RU" dirty="0"/>
              <a:t> «</a:t>
            </a:r>
            <a:r>
              <a:rPr lang="ru-RU" dirty="0" err="1" smtClean="0"/>
              <a:t>Экофакт</a:t>
            </a:r>
            <a:r>
              <a:rPr lang="ru-RU" dirty="0" smtClean="0"/>
              <a:t>» для </a:t>
            </a:r>
            <a:r>
              <a:rPr lang="ru-RU" dirty="0"/>
              <a:t>детей из многодетных семей СЗАО и праздник День </a:t>
            </a:r>
            <a:r>
              <a:rPr lang="ru-RU" dirty="0" smtClean="0"/>
              <a:t>Зиновия </a:t>
            </a:r>
            <a:r>
              <a:rPr lang="ru-RU" dirty="0" err="1" smtClean="0"/>
              <a:t>Синичника</a:t>
            </a:r>
            <a:r>
              <a:rPr lang="ru-RU" dirty="0"/>
              <a:t>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119" y="914638"/>
            <a:ext cx="1719227" cy="12902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681" y="2540097"/>
            <a:ext cx="1787691" cy="13407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5074" y="4149080"/>
            <a:ext cx="1772298" cy="132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240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9288" y="980728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Деятельность Дирекции освещается в социальных сетях (</a:t>
            </a:r>
            <a:r>
              <a:rPr lang="ru-RU" dirty="0" err="1"/>
              <a:t>ВКонтакте</a:t>
            </a:r>
            <a:r>
              <a:rPr lang="ru-RU" dirty="0"/>
              <a:t>, </a:t>
            </a:r>
            <a:r>
              <a:rPr lang="ru-RU" dirty="0" err="1"/>
              <a:t>Телеграм</a:t>
            </a:r>
            <a:r>
              <a:rPr lang="ru-RU" dirty="0"/>
              <a:t>) и на сайте WWW.MOSPRIRODA.RU, где можно узнать о предстоящих мероприятиях.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288" y="4210206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 предложениями и по вопросам, касающимся состояния, содержания и охраны подведомственных природных территорий, граждане имеют возможность обратиться к администрации Дирекции по телефону: 8-499-159-65-81.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132856"/>
            <a:ext cx="1656184" cy="12421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2420888"/>
            <a:ext cx="1672659" cy="118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48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091" y="2348880"/>
            <a:ext cx="6347714" cy="1320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748" y="3356992"/>
            <a:ext cx="3600400" cy="249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61357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17344</TotalTime>
  <Words>598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Грань</vt:lpstr>
      <vt:lpstr>ГПБУ «Мосприрода» Дирекция природных территорий «Тушинский», «Покровское-Стрешнево» </vt:lpstr>
      <vt:lpstr>Презентация PowerPoint</vt:lpstr>
      <vt:lpstr>Презентация PowerPoint</vt:lpstr>
      <vt:lpstr>Презентация PowerPoint</vt:lpstr>
      <vt:lpstr>Проект «Наше дерево»</vt:lpstr>
      <vt:lpstr>ОТДЕЛ ОХРАНЫ</vt:lpstr>
      <vt:lpstr>ОТДЕЛ ЭКОЛОГИЧЕСКОГО ПРОСВЕЩЕНИЯ И УЧЕТА ЖИВОТНЫХ</vt:lpstr>
      <vt:lpstr>Презентация PowerPoint</vt:lpstr>
      <vt:lpstr>Спасибо за внимание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Обустройство Парка чудес на территории заказника «Долина реки Сетунь»</dc:title>
  <dc:creator>NUMyasova</dc:creator>
  <cp:lastModifiedBy>U-10</cp:lastModifiedBy>
  <cp:revision>229</cp:revision>
  <cp:lastPrinted>2020-01-28T06:49:19Z</cp:lastPrinted>
  <dcterms:created xsi:type="dcterms:W3CDTF">2016-02-05T07:12:47Z</dcterms:created>
  <dcterms:modified xsi:type="dcterms:W3CDTF">2023-03-16T06:52:42Z</dcterms:modified>
</cp:coreProperties>
</file>