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6"/>
  </p:notesMasterIdLst>
  <p:sldIdLst>
    <p:sldId id="385" r:id="rId2"/>
    <p:sldId id="415" r:id="rId3"/>
    <p:sldId id="416" r:id="rId4"/>
    <p:sldId id="424" r:id="rId5"/>
    <p:sldId id="425" r:id="rId6"/>
    <p:sldId id="426" r:id="rId7"/>
    <p:sldId id="412" r:id="rId8"/>
    <p:sldId id="422" r:id="rId9"/>
    <p:sldId id="427" r:id="rId10"/>
    <p:sldId id="411" r:id="rId11"/>
    <p:sldId id="428" r:id="rId12"/>
    <p:sldId id="419" r:id="rId13"/>
    <p:sldId id="423" r:id="rId14"/>
    <p:sldId id="429" r:id="rId15"/>
  </p:sldIdLst>
  <p:sldSz cx="12192000" cy="6858000"/>
  <p:notesSz cx="6797675" cy="9928225"/>
  <p:defaultTextStyle>
    <a:defPPr>
      <a:defRPr lang="en-US"/>
    </a:defPPr>
    <a:lvl1pPr marL="0" algn="l" defTabSz="4571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2" algn="l" defTabSz="4571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63" algn="l" defTabSz="4571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45" algn="l" defTabSz="4571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27" algn="l" defTabSz="4571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09" algn="l" defTabSz="4571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90" algn="l" defTabSz="4571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72" algn="l" defTabSz="4571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54" algn="l" defTabSz="4571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4340"/>
    <a:srgbClr val="B00000"/>
    <a:srgbClr val="FF8633"/>
    <a:srgbClr val="FEF4EC"/>
    <a:srgbClr val="4070AA"/>
    <a:srgbClr val="4478B6"/>
    <a:srgbClr val="E8E8E8"/>
    <a:srgbClr val="CCFFCC"/>
    <a:srgbClr val="FF6600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35" autoAdjust="0"/>
    <p:restoredTop sz="99330" autoAdjust="0"/>
  </p:normalViewPr>
  <p:slideViewPr>
    <p:cSldViewPr snapToGrid="0">
      <p:cViewPr varScale="1">
        <p:scale>
          <a:sx n="86" d="100"/>
          <a:sy n="86" d="100"/>
        </p:scale>
        <p:origin x="662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B5BEF0-E85B-430E-99D8-5603B1D33183}" type="datetimeFigureOut">
              <a:rPr lang="ru-RU" smtClean="0"/>
              <a:pPr/>
              <a:t>02.03.2023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A7AFAE-EF71-422A-9D48-90B26C69FEA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4531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2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63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45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27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09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90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72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54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B921-B6B0-4415-9811-684CA3F42F95}" type="datetimeFigureOut">
              <a:rPr lang="ru-RU" smtClean="0"/>
              <a:pPr/>
              <a:t>02.03.2023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806EB-F64C-4547-AC40-7D9D2BE5A0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B921-B6B0-4415-9811-684CA3F42F95}" type="datetimeFigureOut">
              <a:rPr lang="ru-RU" smtClean="0"/>
              <a:pPr/>
              <a:t>02.03.2023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806EB-F64C-4547-AC40-7D9D2BE5A0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0"/>
            <a:ext cx="36576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0"/>
            <a:ext cx="107696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B921-B6B0-4415-9811-684CA3F42F95}" type="datetimeFigureOut">
              <a:rPr lang="ru-RU" smtClean="0"/>
              <a:pPr/>
              <a:t>02.03.2023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806EB-F64C-4547-AC40-7D9D2BE5A0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B921-B6B0-4415-9811-684CA3F42F95}" type="datetimeFigureOut">
              <a:rPr lang="ru-RU" smtClean="0"/>
              <a:pPr/>
              <a:t>02.03.2023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806EB-F64C-4547-AC40-7D9D2BE5A0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571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715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B921-B6B0-4415-9811-684CA3F42F95}" type="datetimeFigureOut">
              <a:rPr lang="ru-RU" smtClean="0"/>
              <a:pPr/>
              <a:t>02.03.2023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806EB-F64C-4547-AC40-7D9D2BE5A0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0" y="1600204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9600" y="1600204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B921-B6B0-4415-9811-684CA3F42F95}" type="datetimeFigureOut">
              <a:rPr lang="ru-RU" smtClean="0"/>
              <a:pPr/>
              <a:t>02.03.2023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806EB-F64C-4547-AC40-7D9D2BE5A0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2" indent="0">
              <a:buNone/>
              <a:defRPr sz="21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500" b="1"/>
            </a:lvl4pPr>
            <a:lvl5pPr marL="1828727" indent="0">
              <a:buNone/>
              <a:defRPr sz="1500" b="1"/>
            </a:lvl5pPr>
            <a:lvl6pPr marL="2285909" indent="0">
              <a:buNone/>
              <a:defRPr sz="1500" b="1"/>
            </a:lvl6pPr>
            <a:lvl7pPr marL="2743090" indent="0">
              <a:buNone/>
              <a:defRPr sz="1500" b="1"/>
            </a:lvl7pPr>
            <a:lvl8pPr marL="3200272" indent="0">
              <a:buNone/>
              <a:defRPr sz="1500" b="1"/>
            </a:lvl8pPr>
            <a:lvl9pPr marL="3657454" indent="0">
              <a:buNone/>
              <a:defRPr sz="15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0" y="1535114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2" indent="0">
              <a:buNone/>
              <a:defRPr sz="21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500" b="1"/>
            </a:lvl4pPr>
            <a:lvl5pPr marL="1828727" indent="0">
              <a:buNone/>
              <a:defRPr sz="1500" b="1"/>
            </a:lvl5pPr>
            <a:lvl6pPr marL="2285909" indent="0">
              <a:buNone/>
              <a:defRPr sz="1500" b="1"/>
            </a:lvl6pPr>
            <a:lvl7pPr marL="2743090" indent="0">
              <a:buNone/>
              <a:defRPr sz="1500" b="1"/>
            </a:lvl7pPr>
            <a:lvl8pPr marL="3200272" indent="0">
              <a:buNone/>
              <a:defRPr sz="1500" b="1"/>
            </a:lvl8pPr>
            <a:lvl9pPr marL="3657454" indent="0">
              <a:buNone/>
              <a:defRPr sz="15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B921-B6B0-4415-9811-684CA3F42F95}" type="datetimeFigureOut">
              <a:rPr lang="ru-RU" smtClean="0"/>
              <a:pPr/>
              <a:t>02.03.2023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806EB-F64C-4547-AC40-7D9D2BE5A0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B921-B6B0-4415-9811-684CA3F42F95}" type="datetimeFigureOut">
              <a:rPr lang="ru-RU" smtClean="0"/>
              <a:pPr/>
              <a:t>02.03.2023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806EB-F64C-4547-AC40-7D9D2BE5A0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B921-B6B0-4415-9811-684CA3F42F95}" type="datetimeFigureOut">
              <a:rPr lang="ru-RU" smtClean="0"/>
              <a:pPr/>
              <a:t>02.03.2023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806EB-F64C-4547-AC40-7D9D2BE5A0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1"/>
            <a:ext cx="4011084" cy="116205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2" indent="0">
              <a:buNone/>
              <a:defRPr sz="1200"/>
            </a:lvl2pPr>
            <a:lvl3pPr marL="914363" indent="0">
              <a:buNone/>
              <a:defRPr sz="1000"/>
            </a:lvl3pPr>
            <a:lvl4pPr marL="1371545" indent="0">
              <a:buNone/>
              <a:defRPr sz="900"/>
            </a:lvl4pPr>
            <a:lvl5pPr marL="1828727" indent="0">
              <a:buNone/>
              <a:defRPr sz="900"/>
            </a:lvl5pPr>
            <a:lvl6pPr marL="2285909" indent="0">
              <a:buNone/>
              <a:defRPr sz="900"/>
            </a:lvl6pPr>
            <a:lvl7pPr marL="2743090" indent="0">
              <a:buNone/>
              <a:defRPr sz="900"/>
            </a:lvl7pPr>
            <a:lvl8pPr marL="3200272" indent="0">
              <a:buNone/>
              <a:defRPr sz="900"/>
            </a:lvl8pPr>
            <a:lvl9pPr marL="365745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B921-B6B0-4415-9811-684CA3F42F95}" type="datetimeFigureOut">
              <a:rPr lang="ru-RU" smtClean="0"/>
              <a:pPr/>
              <a:t>02.03.2023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806EB-F64C-4547-AC40-7D9D2BE5A0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2" indent="0">
              <a:buNone/>
              <a:defRPr sz="2800"/>
            </a:lvl2pPr>
            <a:lvl3pPr marL="914363" indent="0">
              <a:buNone/>
              <a:defRPr sz="2400"/>
            </a:lvl3pPr>
            <a:lvl4pPr marL="1371545" indent="0">
              <a:buNone/>
              <a:defRPr sz="2100"/>
            </a:lvl4pPr>
            <a:lvl5pPr marL="1828727" indent="0">
              <a:buNone/>
              <a:defRPr sz="2100"/>
            </a:lvl5pPr>
            <a:lvl6pPr marL="2285909" indent="0">
              <a:buNone/>
              <a:defRPr sz="2100"/>
            </a:lvl6pPr>
            <a:lvl7pPr marL="2743090" indent="0">
              <a:buNone/>
              <a:defRPr sz="2100"/>
            </a:lvl7pPr>
            <a:lvl8pPr marL="3200272" indent="0">
              <a:buNone/>
              <a:defRPr sz="2100"/>
            </a:lvl8pPr>
            <a:lvl9pPr marL="3657454" indent="0">
              <a:buNone/>
              <a:defRPr sz="21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2" indent="0">
              <a:buNone/>
              <a:defRPr sz="1200"/>
            </a:lvl2pPr>
            <a:lvl3pPr marL="914363" indent="0">
              <a:buNone/>
              <a:defRPr sz="1000"/>
            </a:lvl3pPr>
            <a:lvl4pPr marL="1371545" indent="0">
              <a:buNone/>
              <a:defRPr sz="900"/>
            </a:lvl4pPr>
            <a:lvl5pPr marL="1828727" indent="0">
              <a:buNone/>
              <a:defRPr sz="900"/>
            </a:lvl5pPr>
            <a:lvl6pPr marL="2285909" indent="0">
              <a:buNone/>
              <a:defRPr sz="900"/>
            </a:lvl6pPr>
            <a:lvl7pPr marL="2743090" indent="0">
              <a:buNone/>
              <a:defRPr sz="900"/>
            </a:lvl7pPr>
            <a:lvl8pPr marL="3200272" indent="0">
              <a:buNone/>
              <a:defRPr sz="900"/>
            </a:lvl8pPr>
            <a:lvl9pPr marL="365745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B921-B6B0-4415-9811-684CA3F42F95}" type="datetimeFigureOut">
              <a:rPr lang="ru-RU" smtClean="0"/>
              <a:pPr/>
              <a:t>02.03.2023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806EB-F64C-4547-AC40-7D9D2BE5A0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36" tIns="45719" rIns="91436" bIns="45719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36" tIns="45719" rIns="91436" bIns="45719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4"/>
            <a:ext cx="2844800" cy="365125"/>
          </a:xfrm>
          <a:prstGeom prst="rect">
            <a:avLst/>
          </a:prstGeom>
        </p:spPr>
        <p:txBody>
          <a:bodyPr vert="horz" lIns="91436" tIns="45719" rIns="91436" bIns="4571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BB921-B6B0-4415-9811-684CA3F42F95}" type="datetimeFigureOut">
              <a:rPr lang="ru-RU" smtClean="0"/>
              <a:pPr/>
              <a:t>02.03.2023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4"/>
            <a:ext cx="3860800" cy="365125"/>
          </a:xfrm>
          <a:prstGeom prst="rect">
            <a:avLst/>
          </a:prstGeom>
        </p:spPr>
        <p:txBody>
          <a:bodyPr vert="horz" lIns="91436" tIns="45719" rIns="91436" bIns="4571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4"/>
            <a:ext cx="2844800" cy="365125"/>
          </a:xfrm>
          <a:prstGeom prst="rect">
            <a:avLst/>
          </a:prstGeom>
        </p:spPr>
        <p:txBody>
          <a:bodyPr vert="horz" lIns="91436" tIns="45719" rIns="91436" bIns="4571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806EB-F64C-4547-AC40-7D9D2BE5A0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36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20" indent="-285739" algn="l" defTabSz="91436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4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36" indent="-228591" algn="l" defTabSz="914363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18" indent="-228591" algn="l" defTabSz="914363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0.png"/><Relationship Id="rId10" Type="http://schemas.openxmlformats.org/officeDocument/2006/relationships/image" Target="../media/image14.sv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svg"/><Relationship Id="rId5" Type="http://schemas.openxmlformats.org/officeDocument/2006/relationships/image" Target="../media/image18.sv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4.png"/><Relationship Id="rId7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7F6EE57-305D-BFEF-8EFE-3A5E3E260A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78" y="1"/>
            <a:ext cx="12243015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9117" y="3200400"/>
            <a:ext cx="10108412" cy="1804787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3200" b="1" kern="0" dirty="0">
                <a:solidFill>
                  <a:schemeClr val="tx2">
                    <a:lumMod val="7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</a:rPr>
              <a:t>Государственное бюджетное учреждение города Москвы Территориальный центр социального обслуживания «Щукино»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F7E1A4E-B508-1660-0DD4-73299B0107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694" y="1436428"/>
            <a:ext cx="1447258" cy="152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188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FE05B7-0C9A-2DBE-EEAB-E22B6B66B1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25510" y="0"/>
            <a:ext cx="12217510" cy="6843714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693317" y="2942574"/>
            <a:ext cx="184722" cy="369330"/>
          </a:xfrm>
          <a:prstGeom prst="rect">
            <a:avLst/>
          </a:prstGeom>
        </p:spPr>
        <p:txBody>
          <a:bodyPr wrap="none" lIns="91436" tIns="45719" rIns="91436" bIns="45719">
            <a:spAutoFit/>
          </a:bodyPr>
          <a:lstStyle/>
          <a:p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2587951" y="1328662"/>
            <a:ext cx="6634027" cy="58477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kern="0" dirty="0">
                <a:solidFill>
                  <a:schemeClr val="tx2">
                    <a:lumMod val="75000"/>
                  </a:schemeClr>
                </a:solidFill>
                <a:ea typeface="Arial Unicode MS" pitchFamily="34" charset="-128"/>
              </a:rPr>
              <a:t>Проект «Московское долголетие»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898958" y="3037621"/>
            <a:ext cx="6394084" cy="1077216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kern="0" dirty="0">
                <a:solidFill>
                  <a:schemeClr val="tx2">
                    <a:lumMod val="75000"/>
                  </a:schemeClr>
                </a:solidFill>
                <a:ea typeface="Arial Unicode MS" pitchFamily="34" charset="-128"/>
              </a:rPr>
              <a:t>Центр московского долголетия «Митино»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349570" y="4078887"/>
            <a:ext cx="9224356" cy="58477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C9F0D4FE-AFDC-4933-8833-88A6EB09BFD4}"/>
              </a:ext>
            </a:extLst>
          </p:cNvPr>
          <p:cNvSpPr/>
          <p:nvPr/>
        </p:nvSpPr>
        <p:spPr>
          <a:xfrm>
            <a:off x="0" y="152367"/>
            <a:ext cx="12291114" cy="769429"/>
          </a:xfrm>
          <a:prstGeom prst="rect">
            <a:avLst/>
          </a:prstGeom>
          <a:noFill/>
        </p:spPr>
        <p:txBody>
          <a:bodyPr wrap="square" lIns="91426" tIns="45714" rIns="91426" bIns="45714">
            <a:spAutoFit/>
          </a:bodyPr>
          <a:lstStyle/>
          <a:p>
            <a:pPr algn="ctr"/>
            <a:r>
              <a:rPr lang="ru-RU" sz="4400" b="1" kern="0" dirty="0">
                <a:solidFill>
                  <a:schemeClr val="tx2">
                    <a:lumMod val="7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  <a:sym typeface="Roboto Regular" charset="0"/>
              </a:rPr>
              <a:t>Культурно-досуговая деятельность 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3F11A596-4781-4332-83D3-AB875F97E128}"/>
              </a:ext>
            </a:extLst>
          </p:cNvPr>
          <p:cNvSpPr/>
          <p:nvPr/>
        </p:nvSpPr>
        <p:spPr>
          <a:xfrm>
            <a:off x="3394310" y="1886455"/>
            <a:ext cx="7821948" cy="923328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r>
              <a:rPr lang="ru-RU" sz="5400" b="1" kern="0" dirty="0">
                <a:solidFill>
                  <a:srgbClr val="C00000"/>
                </a:solidFill>
              </a:rPr>
              <a:t>1 962 </a:t>
            </a:r>
            <a:r>
              <a:rPr lang="ru-RU" sz="3600" b="1" kern="0" dirty="0">
                <a:solidFill>
                  <a:srgbClr val="EEECE1">
                    <a:lumMod val="25000"/>
                  </a:srgbClr>
                </a:solidFill>
                <a:latin typeface="Calibri"/>
                <a:ea typeface="Arial Unicode MS" pitchFamily="34" charset="-128"/>
              </a:rPr>
              <a:t>участника </a:t>
            </a:r>
            <a:r>
              <a:rPr lang="ru-RU" sz="5400" b="1" kern="0" dirty="0">
                <a:solidFill>
                  <a:srgbClr val="C00000"/>
                </a:solidFill>
                <a:latin typeface="Calibri"/>
                <a:ea typeface="Arial Unicode MS" pitchFamily="34" charset="-128"/>
              </a:rPr>
              <a:t>21</a:t>
            </a:r>
            <a:r>
              <a:rPr lang="ru-RU" sz="5400" b="1" kern="0" dirty="0">
                <a:solidFill>
                  <a:srgbClr val="C00000"/>
                </a:solidFill>
              </a:rPr>
              <a:t> </a:t>
            </a:r>
            <a:r>
              <a:rPr lang="ru-RU" sz="3600" b="1" kern="0" dirty="0">
                <a:solidFill>
                  <a:srgbClr val="EEECE1">
                    <a:lumMod val="25000"/>
                  </a:srgbClr>
                </a:solidFill>
                <a:latin typeface="Calibri"/>
                <a:ea typeface="Arial Unicode MS" pitchFamily="34" charset="-128"/>
              </a:rPr>
              <a:t>поставщик</a:t>
            </a: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Arial Unicode MS" pitchFamily="34" charset="-128"/>
                <a:cs typeface="+mn-cs"/>
              </a:rPr>
              <a:t> </a:t>
            </a:r>
            <a:endParaRPr lang="en-GB" sz="2400" b="1" kern="0" dirty="0">
              <a:solidFill>
                <a:srgbClr val="C00000"/>
              </a:solidFill>
              <a:ea typeface="Arial Unicode MS" pitchFamily="34" charset="-12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F5834D5-BFDC-4AF4-BD13-1D0AB5873D84}"/>
              </a:ext>
            </a:extLst>
          </p:cNvPr>
          <p:cNvSpPr txBox="1"/>
          <p:nvPr/>
        </p:nvSpPr>
        <p:spPr>
          <a:xfrm>
            <a:off x="3573661" y="4700414"/>
            <a:ext cx="700370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8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kern="0" dirty="0">
                <a:solidFill>
                  <a:schemeClr val="tx2">
                    <a:lumMod val="75000"/>
                  </a:schemeClr>
                </a:solidFill>
                <a:ea typeface="Arial Unicode MS" pitchFamily="34" charset="-128"/>
              </a:rPr>
              <a:t>Иные досуговые мероприятия</a:t>
            </a:r>
          </a:p>
          <a:p>
            <a:pPr marL="0" marR="0" lvl="0" indent="0" algn="l" defTabSz="45718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kern="0" dirty="0">
                <a:solidFill>
                  <a:schemeClr val="tx2">
                    <a:lumMod val="75000"/>
                  </a:schemeClr>
                </a:solidFill>
                <a:ea typeface="Arial Unicode MS" pitchFamily="34" charset="-128"/>
              </a:rPr>
              <a:t>(лекции, экскурсии, концерты и т.д.)</a:t>
            </a: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id="{457E4B6C-323C-4C2F-ABEE-161AD5F2FDAE}"/>
              </a:ext>
            </a:extLst>
          </p:cNvPr>
          <p:cNvSpPr/>
          <p:nvPr/>
        </p:nvSpPr>
        <p:spPr>
          <a:xfrm>
            <a:off x="4634098" y="5733135"/>
            <a:ext cx="5650341" cy="923328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r>
              <a:rPr lang="ru-RU" sz="5400" b="1" kern="0" dirty="0">
                <a:solidFill>
                  <a:srgbClr val="C00000"/>
                </a:solidFill>
              </a:rPr>
              <a:t>23</a:t>
            </a:r>
            <a:r>
              <a:rPr lang="ru-RU" sz="4000" b="1" kern="0" dirty="0">
                <a:solidFill>
                  <a:srgbClr val="C00000"/>
                </a:solidFill>
              </a:rPr>
              <a:t> </a:t>
            </a:r>
            <a:r>
              <a:rPr lang="ru-RU" sz="3600" b="1" kern="0" dirty="0">
                <a:solidFill>
                  <a:srgbClr val="EEECE1">
                    <a:lumMod val="25000"/>
                  </a:srgbClr>
                </a:solidFill>
                <a:latin typeface="Calibri"/>
                <a:ea typeface="Arial Unicode MS" pitchFamily="34" charset="-128"/>
              </a:rPr>
              <a:t>мероприятия</a:t>
            </a:r>
            <a:endParaRPr lang="en-GB" sz="3600" b="1" kern="0" dirty="0">
              <a:solidFill>
                <a:srgbClr val="EEECE1">
                  <a:lumMod val="25000"/>
                </a:srgbClr>
              </a:solidFill>
              <a:latin typeface="Calibri"/>
              <a:ea typeface="Arial Unicode MS" pitchFamily="34" charset="-128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1BE5B89E-1435-47E0-8382-0119AAF94A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400" y="1335929"/>
            <a:ext cx="1116000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B5722E2-B9E1-45A1-9537-83F2D9238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8819" y="4940457"/>
            <a:ext cx="1549132" cy="1224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2C36B8B-1863-E590-7B85-A5EE2440DC11}"/>
              </a:ext>
            </a:extLst>
          </p:cNvPr>
          <p:cNvSpPr/>
          <p:nvPr/>
        </p:nvSpPr>
        <p:spPr>
          <a:xfrm>
            <a:off x="1126400" y="3795817"/>
            <a:ext cx="10744503" cy="923328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r>
              <a:rPr lang="ru-RU" sz="5400" b="1" kern="0" dirty="0">
                <a:solidFill>
                  <a:srgbClr val="C00000"/>
                </a:solidFill>
              </a:rPr>
              <a:t>12 </a:t>
            </a:r>
            <a:r>
              <a:rPr lang="ru-RU" sz="3200" b="1" kern="0" dirty="0">
                <a:solidFill>
                  <a:srgbClr val="EEECE1">
                    <a:lumMod val="25000"/>
                  </a:srgbClr>
                </a:solidFill>
                <a:latin typeface="Calibri"/>
                <a:ea typeface="Arial Unicode MS" pitchFamily="34" charset="-128"/>
              </a:rPr>
              <a:t>локаций</a:t>
            </a:r>
            <a:r>
              <a:rPr lang="ru-RU" sz="5400" b="1" kern="0" dirty="0">
                <a:solidFill>
                  <a:srgbClr val="C00000"/>
                </a:solidFill>
              </a:rPr>
              <a:t> 312 </a:t>
            </a:r>
            <a:r>
              <a:rPr lang="ru-RU" sz="2800" b="1" kern="0" dirty="0">
                <a:solidFill>
                  <a:srgbClr val="EEECE1">
                    <a:lumMod val="25000"/>
                  </a:srgbClr>
                </a:solidFill>
                <a:latin typeface="Calibri"/>
                <a:ea typeface="Arial Unicode MS" pitchFamily="34" charset="-128"/>
              </a:rPr>
              <a:t>участников района Щукино</a:t>
            </a: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Arial Unicode MS" pitchFamily="34" charset="-128"/>
                <a:cs typeface="+mn-cs"/>
              </a:rPr>
              <a:t> </a:t>
            </a:r>
            <a:endParaRPr lang="en-GB" sz="2800" b="1" kern="0" dirty="0">
              <a:solidFill>
                <a:srgbClr val="C00000"/>
              </a:solidFill>
              <a:ea typeface="Arial Unicode MS" pitchFamily="34" charset="-128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15C277A-AD75-0A7A-D88C-57968362AA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17" y="2994030"/>
            <a:ext cx="2376000" cy="90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4554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FE05B7-0C9A-2DBE-EEAB-E22B6B66B1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25510" y="0"/>
            <a:ext cx="12217510" cy="6843714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693317" y="2942574"/>
            <a:ext cx="184722" cy="369330"/>
          </a:xfrm>
          <a:prstGeom prst="rect">
            <a:avLst/>
          </a:prstGeom>
        </p:spPr>
        <p:txBody>
          <a:bodyPr wrap="none" lIns="91436" tIns="45719" rIns="91436" bIns="45719">
            <a:spAutoFit/>
          </a:bodyPr>
          <a:lstStyle/>
          <a:p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2587951" y="1328662"/>
            <a:ext cx="6634027" cy="58477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kern="0" dirty="0">
                <a:solidFill>
                  <a:schemeClr val="tx2">
                    <a:lumMod val="75000"/>
                  </a:schemeClr>
                </a:solidFill>
                <a:ea typeface="Arial Unicode MS" pitchFamily="34" charset="-128"/>
              </a:rPr>
              <a:t>Проект «Московское долголетие»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349570" y="4078887"/>
            <a:ext cx="9224356" cy="58477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C9F0D4FE-AFDC-4933-8833-88A6EB09BFD4}"/>
              </a:ext>
            </a:extLst>
          </p:cNvPr>
          <p:cNvSpPr/>
          <p:nvPr/>
        </p:nvSpPr>
        <p:spPr>
          <a:xfrm>
            <a:off x="0" y="152367"/>
            <a:ext cx="12291114" cy="769429"/>
          </a:xfrm>
          <a:prstGeom prst="rect">
            <a:avLst/>
          </a:prstGeom>
          <a:noFill/>
        </p:spPr>
        <p:txBody>
          <a:bodyPr wrap="square" lIns="91426" tIns="45714" rIns="91426" bIns="45714">
            <a:spAutoFit/>
          </a:bodyPr>
          <a:lstStyle/>
          <a:p>
            <a:pPr algn="ctr"/>
            <a:r>
              <a:rPr lang="ru-RU" sz="4400" b="1" kern="0" dirty="0">
                <a:solidFill>
                  <a:schemeClr val="tx2">
                    <a:lumMod val="7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  <a:sym typeface="Roboto Regular" charset="0"/>
              </a:rPr>
              <a:t>Поставщики и партнеры 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3F11A596-4781-4332-83D3-AB875F97E128}"/>
              </a:ext>
            </a:extLst>
          </p:cNvPr>
          <p:cNvSpPr/>
          <p:nvPr/>
        </p:nvSpPr>
        <p:spPr>
          <a:xfrm>
            <a:off x="5009845" y="1822258"/>
            <a:ext cx="4721431" cy="923328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r>
              <a:rPr lang="ru-RU" sz="5400" b="1" kern="0" dirty="0">
                <a:solidFill>
                  <a:srgbClr val="C00000"/>
                </a:solidFill>
              </a:rPr>
              <a:t>21 </a:t>
            </a:r>
            <a:r>
              <a:rPr lang="ru-RU" sz="3600" b="1" kern="0" dirty="0">
                <a:solidFill>
                  <a:srgbClr val="EEECE1">
                    <a:lumMod val="25000"/>
                  </a:srgbClr>
                </a:solidFill>
                <a:latin typeface="Calibri"/>
                <a:ea typeface="Arial Unicode MS" pitchFamily="34" charset="-128"/>
              </a:rPr>
              <a:t>поставщик</a:t>
            </a: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Arial Unicode MS" pitchFamily="34" charset="-128"/>
                <a:cs typeface="+mn-cs"/>
              </a:rPr>
              <a:t> </a:t>
            </a:r>
            <a:endParaRPr lang="en-GB" sz="2400" b="1" kern="0" dirty="0">
              <a:solidFill>
                <a:srgbClr val="C00000"/>
              </a:solidFill>
              <a:ea typeface="Arial Unicode MS" pitchFamily="34" charset="-128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1BE5B89E-1435-47E0-8382-0119AAF94A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400" y="1335929"/>
            <a:ext cx="1116000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35F038D-C156-368E-1D56-576DDC8584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6866" y="2971506"/>
            <a:ext cx="396274" cy="390178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9D699D5-E397-790F-3C91-9D48CA446F73}"/>
              </a:ext>
            </a:extLst>
          </p:cNvPr>
          <p:cNvSpPr/>
          <p:nvPr/>
        </p:nvSpPr>
        <p:spPr>
          <a:xfrm>
            <a:off x="2649130" y="2690114"/>
            <a:ext cx="4721431" cy="923328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r>
              <a:rPr lang="ru-RU" sz="5400" b="1" kern="0" dirty="0">
                <a:solidFill>
                  <a:srgbClr val="C00000"/>
                </a:solidFill>
              </a:rPr>
              <a:t> </a:t>
            </a: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Arial Unicode MS" pitchFamily="34" charset="-128"/>
                <a:cs typeface="+mn-cs"/>
              </a:rPr>
              <a:t> </a:t>
            </a:r>
            <a:endParaRPr lang="en-GB" sz="2400" b="1" kern="0" dirty="0">
              <a:solidFill>
                <a:srgbClr val="C00000"/>
              </a:solidFill>
              <a:ea typeface="Arial Unicode MS" pitchFamily="34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5E879D-852E-AF1D-BB4C-3B75592C87E3}"/>
              </a:ext>
            </a:extLst>
          </p:cNvPr>
          <p:cNvSpPr txBox="1"/>
          <p:nvPr/>
        </p:nvSpPr>
        <p:spPr>
          <a:xfrm>
            <a:off x="2128422" y="2917808"/>
            <a:ext cx="472143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kern="0" dirty="0">
                <a:solidFill>
                  <a:srgbClr val="EEECE1">
                    <a:lumMod val="25000"/>
                  </a:srgbClr>
                </a:solidFill>
                <a:latin typeface="Calibri"/>
                <a:ea typeface="Arial Unicode MS" pitchFamily="34" charset="-128"/>
              </a:rPr>
              <a:t>ГБОУ Школы № 1210, 1212, 1874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437484F-9883-B180-7394-220639EBE3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4410" y="3708375"/>
            <a:ext cx="396274" cy="3901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930D5E8-70E4-C5FB-19A7-0D90CC1BB3A6}"/>
              </a:ext>
            </a:extLst>
          </p:cNvPr>
          <p:cNvSpPr txBox="1"/>
          <p:nvPr/>
        </p:nvSpPr>
        <p:spPr>
          <a:xfrm>
            <a:off x="2179141" y="3680392"/>
            <a:ext cx="61921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kern="0" dirty="0">
                <a:solidFill>
                  <a:srgbClr val="EEECE1">
                    <a:lumMod val="25000"/>
                  </a:srgbClr>
                </a:solidFill>
                <a:latin typeface="Calibri"/>
                <a:ea typeface="Arial Unicode MS" pitchFamily="34" charset="-128"/>
              </a:rPr>
              <a:t>ГБОУ «Курчатовская школа» 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EC97963-AA10-7F3E-B4EA-B5BA4DBB2F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4410" y="4491180"/>
            <a:ext cx="396274" cy="39017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202826F-10B8-85FF-B2D2-4DB9D01628D6}"/>
              </a:ext>
            </a:extLst>
          </p:cNvPr>
          <p:cNvSpPr txBox="1"/>
          <p:nvPr/>
        </p:nvSpPr>
        <p:spPr>
          <a:xfrm>
            <a:off x="2135868" y="4455436"/>
            <a:ext cx="61847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kern="0" dirty="0">
                <a:solidFill>
                  <a:srgbClr val="EEECE1">
                    <a:lumMod val="25000"/>
                  </a:srgbClr>
                </a:solidFill>
                <a:latin typeface="Calibri"/>
                <a:ea typeface="Arial Unicode MS" pitchFamily="34" charset="-128"/>
              </a:rPr>
              <a:t>ГБУК города Москвы «ОКЦ СЗАО» 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2C57F06-A74F-BA51-0276-D147D2C8B0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8094" y="5208162"/>
            <a:ext cx="396274" cy="39017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1248E72-B475-EB2B-B5D8-EA12EFC3C4E2}"/>
              </a:ext>
            </a:extLst>
          </p:cNvPr>
          <p:cNvSpPr txBox="1"/>
          <p:nvPr/>
        </p:nvSpPr>
        <p:spPr>
          <a:xfrm>
            <a:off x="2135868" y="5174516"/>
            <a:ext cx="61921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kern="0" dirty="0">
                <a:solidFill>
                  <a:srgbClr val="EEECE1">
                    <a:lumMod val="25000"/>
                  </a:srgbClr>
                </a:solidFill>
                <a:latin typeface="Calibri"/>
                <a:ea typeface="Arial Unicode MS" pitchFamily="34" charset="-128"/>
              </a:rPr>
              <a:t>ГАУДО «Домисолька»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622AA69-F6E8-F12C-2B90-60ACA215C178}"/>
              </a:ext>
            </a:extLst>
          </p:cNvPr>
          <p:cNvSpPr txBox="1"/>
          <p:nvPr/>
        </p:nvSpPr>
        <p:spPr>
          <a:xfrm>
            <a:off x="2132073" y="5851695"/>
            <a:ext cx="61921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kern="0" dirty="0">
                <a:solidFill>
                  <a:srgbClr val="EEECE1">
                    <a:lumMod val="25000"/>
                  </a:srgbClr>
                </a:solidFill>
                <a:latin typeface="Calibri"/>
                <a:ea typeface="Arial Unicode MS" pitchFamily="34" charset="-128"/>
              </a:rPr>
              <a:t>РОФ СРДВС «Лидер» 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90A8405-7B57-5C97-DB4A-F2B2E7597C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1574" y="5887438"/>
            <a:ext cx="396274" cy="390178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24F6B7C3-6C8D-4118-0731-75EA5A6695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0236" y="2978308"/>
            <a:ext cx="396274" cy="39017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616B802-2306-6FFB-AEFF-DD551A98B4FF}"/>
              </a:ext>
            </a:extLst>
          </p:cNvPr>
          <p:cNvSpPr txBox="1"/>
          <p:nvPr/>
        </p:nvSpPr>
        <p:spPr>
          <a:xfrm>
            <a:off x="8491195" y="2906821"/>
            <a:ext cx="37093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kern="0" dirty="0">
                <a:solidFill>
                  <a:srgbClr val="EEECE1">
                    <a:lumMod val="25000"/>
                  </a:srgbClr>
                </a:solidFill>
                <a:latin typeface="Calibri"/>
                <a:ea typeface="Arial Unicode MS" pitchFamily="34" charset="-128"/>
              </a:rPr>
              <a:t>ГБУЗ «ГП №115 ДЗМ»</a:t>
            </a:r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D57370CE-9938-3BCC-951E-CFEBB457B2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5825" y="4507855"/>
            <a:ext cx="396274" cy="39017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B1E99E9-079A-0FDF-4C99-584A1AFDD4CF}"/>
              </a:ext>
            </a:extLst>
          </p:cNvPr>
          <p:cNvSpPr txBox="1"/>
          <p:nvPr/>
        </p:nvSpPr>
        <p:spPr>
          <a:xfrm>
            <a:off x="8526513" y="3613442"/>
            <a:ext cx="363875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kern="0" dirty="0">
                <a:solidFill>
                  <a:srgbClr val="EEECE1">
                    <a:lumMod val="25000"/>
                  </a:srgbClr>
                </a:solidFill>
                <a:latin typeface="Calibri"/>
                <a:ea typeface="Arial Unicode MS" pitchFamily="34" charset="-128"/>
              </a:rPr>
              <a:t>ООО «Гамма Групп»</a:t>
            </a:r>
            <a:r>
              <a:rPr lang="ru-RU" sz="2800" b="1" kern="0" dirty="0">
                <a:solidFill>
                  <a:srgbClr val="EEECE1">
                    <a:lumMod val="25000"/>
                  </a:srgbClr>
                </a:solidFill>
                <a:latin typeface="Calibri"/>
                <a:ea typeface="Arial Unicode MS" pitchFamily="34" charset="-128"/>
              </a:rPr>
              <a:t> </a:t>
            </a: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AC3CA7DD-F001-E2FD-3026-DA9CBE296A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2459" y="5286094"/>
            <a:ext cx="396274" cy="390178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6EF5E50D-386F-6550-4DB1-B92B353ECFD3}"/>
              </a:ext>
            </a:extLst>
          </p:cNvPr>
          <p:cNvSpPr txBox="1"/>
          <p:nvPr/>
        </p:nvSpPr>
        <p:spPr>
          <a:xfrm>
            <a:off x="8621797" y="4491180"/>
            <a:ext cx="34150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kern="0" dirty="0">
                <a:solidFill>
                  <a:srgbClr val="EEECE1">
                    <a:lumMod val="25000"/>
                  </a:srgbClr>
                </a:solidFill>
                <a:latin typeface="Calibri"/>
                <a:ea typeface="Arial Unicode MS" pitchFamily="34" charset="-128"/>
              </a:rPr>
              <a:t>АНО «АИИСС»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2B867F5-E7CF-C70A-6B92-0C7462BDE1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5574" y="3708375"/>
            <a:ext cx="396274" cy="3901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AE42271-C8BE-795C-5E19-D3B16DE11DAD}"/>
              </a:ext>
            </a:extLst>
          </p:cNvPr>
          <p:cNvSpPr txBox="1"/>
          <p:nvPr/>
        </p:nvSpPr>
        <p:spPr>
          <a:xfrm>
            <a:off x="8550600" y="5250350"/>
            <a:ext cx="34150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kern="0" dirty="0">
                <a:solidFill>
                  <a:srgbClr val="EEECE1">
                    <a:lumMod val="25000"/>
                  </a:srgbClr>
                </a:solidFill>
                <a:latin typeface="Calibri"/>
                <a:ea typeface="Arial Unicode MS" pitchFamily="34" charset="-128"/>
              </a:rPr>
              <a:t>«Москва 2024»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89364E-85AE-EACA-37BA-A14F5DAA7838}"/>
              </a:ext>
            </a:extLst>
          </p:cNvPr>
          <p:cNvSpPr txBox="1"/>
          <p:nvPr/>
        </p:nvSpPr>
        <p:spPr>
          <a:xfrm>
            <a:off x="8891179" y="5815951"/>
            <a:ext cx="34150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kern="0" dirty="0">
                <a:solidFill>
                  <a:srgbClr val="EEECE1">
                    <a:lumMod val="25000"/>
                  </a:srgbClr>
                </a:solidFill>
                <a:latin typeface="Calibri"/>
                <a:ea typeface="Arial Unicode MS" pitchFamily="34" charset="-128"/>
              </a:rPr>
              <a:t>и другие организации</a:t>
            </a:r>
          </a:p>
        </p:txBody>
      </p:sp>
    </p:spTree>
    <p:extLst>
      <p:ext uri="{BB962C8B-B14F-4D97-AF65-F5344CB8AC3E}">
        <p14:creationId xmlns:p14="http://schemas.microsoft.com/office/powerpoint/2010/main" val="2448312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212D9C5-7D44-7BB6-E3AC-6A9A90E95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45" y="-6823"/>
            <a:ext cx="12192045" cy="6860460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7569293" y="5587303"/>
            <a:ext cx="4721821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    </a:t>
            </a:r>
          </a:p>
          <a:p>
            <a:pPr>
              <a:lnSpc>
                <a:spcPct val="115000"/>
              </a:lnSpc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366663" y="214764"/>
            <a:ext cx="12291114" cy="707874"/>
          </a:xfrm>
          <a:prstGeom prst="rect">
            <a:avLst/>
          </a:prstGeom>
          <a:noFill/>
        </p:spPr>
        <p:txBody>
          <a:bodyPr wrap="square" lIns="91426" tIns="45714" rIns="91426" bIns="45714">
            <a:spAutoFit/>
          </a:bodyPr>
          <a:lstStyle/>
          <a:p>
            <a:pPr algn="ctr"/>
            <a:r>
              <a:rPr lang="ru-RU" sz="4000" b="1" kern="0" dirty="0">
                <a:solidFill>
                  <a:schemeClr val="tx2">
                    <a:lumMod val="7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  <a:sym typeface="Roboto Regular" charset="0"/>
              </a:rPr>
              <a:t>Меры дополнительной поддержки граждан 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6601755" y="5005900"/>
            <a:ext cx="5556277" cy="1077216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endParaRPr lang="ru-RU" sz="1600" dirty="0">
              <a:solidFill>
                <a:schemeClr val="bg2">
                  <a:lumMod val="25000"/>
                </a:schemeClr>
              </a:solidFill>
              <a:latin typeface="Lato" pitchFamily="34" charset="0"/>
              <a:ea typeface="Arial Unicode MS" pitchFamily="34" charset="-128"/>
              <a:cs typeface="Lato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1600" dirty="0">
              <a:solidFill>
                <a:schemeClr val="bg2">
                  <a:lumMod val="25000"/>
                </a:schemeClr>
              </a:solidFill>
              <a:latin typeface="Lato" pitchFamily="34" charset="0"/>
              <a:ea typeface="Arial Unicode MS" pitchFamily="34" charset="-128"/>
              <a:cs typeface="Lato" pitchFamily="34" charset="0"/>
            </a:endParaRPr>
          </a:p>
          <a:p>
            <a:r>
              <a:rPr lang="ru-RU" sz="3200" b="1" i="1" dirty="0">
                <a:solidFill>
                  <a:srgbClr val="B00000"/>
                </a:solidFill>
                <a:latin typeface="Lato" pitchFamily="34" charset="0"/>
                <a:ea typeface="Arial Unicode MS" pitchFamily="34" charset="-128"/>
                <a:cs typeface="Lato" pitchFamily="34" charset="0"/>
              </a:rPr>
              <a:t> </a:t>
            </a:r>
            <a:endParaRPr lang="en-GB" sz="3200" b="1" i="1" dirty="0">
              <a:solidFill>
                <a:srgbClr val="B00000"/>
              </a:solidFill>
              <a:latin typeface="Lato" pitchFamily="34" charset="0"/>
              <a:ea typeface="Arial Unicode MS" pitchFamily="34" charset="-128"/>
              <a:cs typeface="Lato" pitchFamily="34" charset="0"/>
            </a:endParaRP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5C35A60-517D-423D-AFFC-3162B5EFEB1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2050" name="Picture 2" descr="Добрая коробка «С заботой о здоровье» — «Я дома» — агрегатор добрых дел">
            <a:extLst>
              <a:ext uri="{FF2B5EF4-FFF2-40B4-BE49-F238E27FC236}">
                <a16:creationId xmlns:a16="http://schemas.microsoft.com/office/drawing/2014/main" id="{4B55BE3B-888E-46CA-B01C-1B678BEA77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159" y="1677408"/>
            <a:ext cx="1344272" cy="1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6849052B-18DC-448D-B4B9-1EAD2839480B}"/>
              </a:ext>
            </a:extLst>
          </p:cNvPr>
          <p:cNvSpPr/>
          <p:nvPr/>
        </p:nvSpPr>
        <p:spPr>
          <a:xfrm>
            <a:off x="2638162" y="1852100"/>
            <a:ext cx="3963593" cy="8309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/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+mj-lt"/>
                <a:ea typeface="Arial Unicode MS" panose="020B0604020202020204" pitchFamily="34" charset="-128"/>
              </a:rPr>
              <a:t>Подарочная коробка</a:t>
            </a:r>
          </a:p>
          <a:p>
            <a:pPr algn="just"/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+mj-lt"/>
                <a:ea typeface="Arial Unicode MS" panose="020B0604020202020204" pitchFamily="34" charset="-128"/>
              </a:rPr>
              <a:t>«С заботой о здоровье»</a:t>
            </a:r>
            <a:endParaRPr lang="en-GB" sz="2400" b="1" kern="0" dirty="0">
              <a:solidFill>
                <a:schemeClr val="bg2">
                  <a:lumMod val="25000"/>
                </a:schemeClr>
              </a:solidFill>
              <a:latin typeface="+mj-lt"/>
              <a:ea typeface="Arial Unicode MS" pitchFamily="34" charset="-128"/>
            </a:endParaRP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5A18EBB2-62D3-472D-8FA6-F9D9CD094D38}"/>
              </a:ext>
            </a:extLst>
          </p:cNvPr>
          <p:cNvSpPr/>
          <p:nvPr/>
        </p:nvSpPr>
        <p:spPr>
          <a:xfrm>
            <a:off x="6973696" y="1618611"/>
            <a:ext cx="3963593" cy="1200327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/>
            <a:r>
              <a:rPr lang="ru-RU" sz="4800" b="1" kern="0" dirty="0">
                <a:solidFill>
                  <a:srgbClr val="C00000"/>
                </a:solidFill>
              </a:rPr>
              <a:t>138</a:t>
            </a:r>
            <a:r>
              <a:rPr lang="ru-RU" sz="4000" b="1" kern="0" dirty="0">
                <a:solidFill>
                  <a:srgbClr val="C00000"/>
                </a:solidFill>
              </a:rPr>
              <a:t>  </a:t>
            </a:r>
            <a:r>
              <a:rPr lang="ru-RU" sz="24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подарочных наборов предоставлено</a:t>
            </a:r>
            <a:endParaRPr lang="en-GB" sz="24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pic>
        <p:nvPicPr>
          <p:cNvPr id="4" name="Picture 4" descr="Как пенсионеры Москвы могут получить 10 тысяч рублей после вакцинации —  Российская газета">
            <a:extLst>
              <a:ext uri="{FF2B5EF4-FFF2-40B4-BE49-F238E27FC236}">
                <a16:creationId xmlns:a16="http://schemas.microsoft.com/office/drawing/2014/main" id="{3AABB08D-B3A1-4E82-B61A-65E496A1B6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329" y="3481130"/>
            <a:ext cx="1116000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B671FC76-0DC5-4CCE-8B4A-CF9D371FC8CE}"/>
              </a:ext>
            </a:extLst>
          </p:cNvPr>
          <p:cNvSpPr/>
          <p:nvPr/>
        </p:nvSpPr>
        <p:spPr>
          <a:xfrm>
            <a:off x="2390793" y="3618570"/>
            <a:ext cx="4007733" cy="8309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/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+mj-lt"/>
                <a:ea typeface="Arial Unicode MS" panose="020B0604020202020204" pitchFamily="34" charset="-128"/>
              </a:rPr>
              <a:t>Компенсационная выплата взамен подарочного набора</a:t>
            </a:r>
            <a:endParaRPr lang="en-GB" sz="2400" b="1" dirty="0">
              <a:solidFill>
                <a:schemeClr val="bg2">
                  <a:lumMod val="10000"/>
                </a:schemeClr>
              </a:solidFill>
              <a:latin typeface="+mj-lt"/>
              <a:ea typeface="Arial Unicode MS" panose="020B0604020202020204" pitchFamily="34" charset="-128"/>
            </a:endParaRP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C1BF2C1E-A850-4982-AF47-C91FC9D8A654}"/>
              </a:ext>
            </a:extLst>
          </p:cNvPr>
          <p:cNvSpPr/>
          <p:nvPr/>
        </p:nvSpPr>
        <p:spPr>
          <a:xfrm>
            <a:off x="6973696" y="3438899"/>
            <a:ext cx="4354197" cy="1200327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/>
            <a:r>
              <a:rPr lang="ru-RU" sz="4800" b="1" kern="0" dirty="0">
                <a:solidFill>
                  <a:srgbClr val="C00000"/>
                </a:solidFill>
              </a:rPr>
              <a:t>568</a:t>
            </a:r>
            <a:r>
              <a:rPr lang="ru-RU" sz="4000" b="1" kern="0" dirty="0">
                <a:solidFill>
                  <a:srgbClr val="C00000"/>
                </a:solidFill>
              </a:rPr>
              <a:t> </a:t>
            </a:r>
            <a:r>
              <a:rPr lang="ru-RU" sz="24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граждан получили компенсационную выплату</a:t>
            </a:r>
            <a:endParaRPr lang="en-GB" sz="24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86C94113-CBE6-42DD-9490-811A0961A30A}"/>
              </a:ext>
            </a:extLst>
          </p:cNvPr>
          <p:cNvSpPr/>
          <p:nvPr/>
        </p:nvSpPr>
        <p:spPr>
          <a:xfrm>
            <a:off x="1603892" y="5268296"/>
            <a:ext cx="3527665" cy="1200327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/>
            <a:r>
              <a:rPr lang="ru-RU" sz="2400" b="1" kern="0" dirty="0">
                <a:solidFill>
                  <a:srgbClr val="B00000"/>
                </a:solidFill>
                <a:ea typeface="Arial Unicode MS" pitchFamily="34" charset="-128"/>
              </a:rPr>
              <a:t>Распоряжение Правительства Москвы от 22.06.2021 № 422 РП</a:t>
            </a:r>
            <a:endParaRPr lang="en-GB" sz="20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id="{0700F7BE-D51A-4F1D-B97E-962DFB6B23DA}"/>
              </a:ext>
            </a:extLst>
          </p:cNvPr>
          <p:cNvSpPr/>
          <p:nvPr/>
        </p:nvSpPr>
        <p:spPr>
          <a:xfrm>
            <a:off x="6813476" y="5265539"/>
            <a:ext cx="3605846" cy="1200327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/>
            <a:r>
              <a:rPr lang="ru-RU" sz="2400" b="1" kern="0" dirty="0">
                <a:solidFill>
                  <a:srgbClr val="B00000"/>
                </a:solidFill>
                <a:ea typeface="Arial Unicode MS" pitchFamily="34" charset="-128"/>
              </a:rPr>
              <a:t>Постановление Правительства Москвы от 12.10.2021 № 1592 ПП</a:t>
            </a:r>
            <a:endParaRPr lang="en-GB" sz="20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79681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DE61D2C-ABAC-FDC3-032A-2F915AED39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10441" y="7143"/>
            <a:ext cx="12217510" cy="6843714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7569293" y="5587303"/>
            <a:ext cx="4721821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    </a:t>
            </a:r>
          </a:p>
          <a:p>
            <a:pPr>
              <a:lnSpc>
                <a:spcPct val="115000"/>
              </a:lnSpc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-99114" y="387694"/>
            <a:ext cx="12291114" cy="1323427"/>
          </a:xfrm>
          <a:prstGeom prst="rect">
            <a:avLst/>
          </a:prstGeom>
          <a:noFill/>
        </p:spPr>
        <p:txBody>
          <a:bodyPr wrap="square" lIns="91426" tIns="45714" rIns="91426" bIns="45714">
            <a:spAutoFit/>
          </a:bodyPr>
          <a:lstStyle/>
          <a:p>
            <a:pPr algn="ctr">
              <a:defRPr/>
            </a:pPr>
            <a:r>
              <a:rPr lang="ru-RU" sz="4000" b="1" kern="0" dirty="0">
                <a:solidFill>
                  <a:schemeClr val="tx2">
                    <a:lumMod val="7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  <a:sym typeface="Roboto Regular" charset="0"/>
              </a:rPr>
              <a:t>Независимая оценка качества оказания социальных услуг 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6601755" y="5005900"/>
            <a:ext cx="5556277" cy="1077216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endParaRPr lang="ru-RU" sz="1600" dirty="0">
              <a:solidFill>
                <a:schemeClr val="bg2">
                  <a:lumMod val="25000"/>
                </a:schemeClr>
              </a:solidFill>
              <a:latin typeface="Lato" pitchFamily="34" charset="0"/>
              <a:ea typeface="Arial Unicode MS" pitchFamily="34" charset="-128"/>
              <a:cs typeface="Lato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1600" dirty="0">
              <a:solidFill>
                <a:schemeClr val="bg2">
                  <a:lumMod val="25000"/>
                </a:schemeClr>
              </a:solidFill>
              <a:latin typeface="Lato" pitchFamily="34" charset="0"/>
              <a:ea typeface="Arial Unicode MS" pitchFamily="34" charset="-128"/>
              <a:cs typeface="Lato" pitchFamily="34" charset="0"/>
            </a:endParaRPr>
          </a:p>
          <a:p>
            <a:r>
              <a:rPr lang="ru-RU" sz="3200" b="1" i="1" dirty="0">
                <a:solidFill>
                  <a:srgbClr val="B00000"/>
                </a:solidFill>
                <a:latin typeface="Lato" pitchFamily="34" charset="0"/>
                <a:ea typeface="Arial Unicode MS" pitchFamily="34" charset="-128"/>
                <a:cs typeface="Lato" pitchFamily="34" charset="0"/>
              </a:rPr>
              <a:t> </a:t>
            </a:r>
            <a:endParaRPr lang="en-GB" sz="3200" b="1" i="1" dirty="0">
              <a:solidFill>
                <a:srgbClr val="B00000"/>
              </a:solidFill>
              <a:latin typeface="Lato" pitchFamily="34" charset="0"/>
              <a:ea typeface="Arial Unicode MS" pitchFamily="34" charset="-128"/>
              <a:cs typeface="Lato" pitchFamily="34" charset="0"/>
            </a:endParaRP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8F1679C7-C8B3-4BEE-B71B-542DA0045332}"/>
              </a:ext>
            </a:extLst>
          </p:cNvPr>
          <p:cNvSpPr/>
          <p:nvPr/>
        </p:nvSpPr>
        <p:spPr>
          <a:xfrm>
            <a:off x="1008247" y="3301609"/>
            <a:ext cx="4651652" cy="2862320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r>
              <a:rPr lang="ru-RU" sz="3600" b="1" kern="0" dirty="0">
                <a:solidFill>
                  <a:srgbClr val="705500"/>
                </a:solidFill>
                <a:ea typeface="Arial Unicode MS" pitchFamily="34" charset="-128"/>
              </a:rPr>
              <a:t>Критерии: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Открытость и доступность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Качество предоставления социальных услуг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Компетентность сотрудников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Информативность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sz="24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pic>
        <p:nvPicPr>
          <p:cNvPr id="45" name="Picture 5" descr="C:\Users\sp\Desktop\500_F_81355551_teeDJPhtcXq9P9sA1RKDwfAMAdHxremb.png">
            <a:extLst>
              <a:ext uri="{FF2B5EF4-FFF2-40B4-BE49-F238E27FC236}">
                <a16:creationId xmlns:a16="http://schemas.microsoft.com/office/drawing/2014/main" id="{11621DFD-A9B6-4B89-BCD7-3DB85B5604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7207" y="1848615"/>
            <a:ext cx="961511" cy="991448"/>
          </a:xfrm>
          <a:prstGeom prst="rect">
            <a:avLst/>
          </a:prstGeom>
          <a:noFill/>
        </p:spPr>
      </p:pic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40B456C4-BC14-4F7E-B2EE-E879ABFCCB11}"/>
              </a:ext>
            </a:extLst>
          </p:cNvPr>
          <p:cNvSpPr/>
          <p:nvPr/>
        </p:nvSpPr>
        <p:spPr>
          <a:xfrm>
            <a:off x="2872857" y="2021175"/>
            <a:ext cx="5450291" cy="646329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ctr"/>
            <a:r>
              <a:rPr lang="ru-RU" sz="36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проводилась в </a:t>
            </a:r>
            <a:r>
              <a:rPr lang="ru-RU" sz="3600" b="1" kern="0" dirty="0">
                <a:solidFill>
                  <a:srgbClr val="705500"/>
                </a:solidFill>
              </a:rPr>
              <a:t>2022 </a:t>
            </a:r>
            <a:r>
              <a:rPr lang="ru-RU" sz="36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году</a:t>
            </a:r>
            <a:endParaRPr lang="en-GB" sz="36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BB660F0-C623-36F8-3147-B54B88282D9C}"/>
              </a:ext>
            </a:extLst>
          </p:cNvPr>
          <p:cNvSpPr/>
          <p:nvPr/>
        </p:nvSpPr>
        <p:spPr>
          <a:xfrm>
            <a:off x="7442789" y="3378004"/>
            <a:ext cx="4168202" cy="1938990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r>
              <a:rPr lang="ru-RU" sz="3600" b="1" kern="0" dirty="0">
                <a:solidFill>
                  <a:srgbClr val="705500"/>
                </a:solidFill>
                <a:ea typeface="Arial Unicode MS" pitchFamily="34" charset="-128"/>
              </a:rPr>
              <a:t>Нормативная база:</a:t>
            </a:r>
          </a:p>
          <a:p>
            <a:r>
              <a:rPr lang="ru-RU" sz="2800" b="1" kern="0" dirty="0">
                <a:solidFill>
                  <a:srgbClr val="B00000"/>
                </a:solidFill>
                <a:ea typeface="Arial Unicode MS" pitchFamily="34" charset="-128"/>
              </a:rPr>
              <a:t>Статья 23.1 Федерального закона от 28.12.2013 № 422 ФЗ</a:t>
            </a:r>
            <a:endParaRPr lang="en-GB" sz="28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6904B278-B846-631A-A20D-7E4DDBAC8324}"/>
              </a:ext>
            </a:extLst>
          </p:cNvPr>
          <p:cNvCxnSpPr>
            <a:cxnSpLocks/>
          </p:cNvCxnSpPr>
          <p:nvPr/>
        </p:nvCxnSpPr>
        <p:spPr>
          <a:xfrm flipH="1">
            <a:off x="2872857" y="2861244"/>
            <a:ext cx="5760343" cy="0"/>
          </a:xfrm>
          <a:prstGeom prst="line">
            <a:avLst/>
          </a:prstGeom>
          <a:ln w="28575">
            <a:prstDash val="sysDot"/>
            <a:headEnd type="oval" w="med" len="med"/>
            <a:tailEnd type="oval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A2417D9C-B4A7-D520-EACB-28D82A656AF8}"/>
              </a:ext>
            </a:extLst>
          </p:cNvPr>
          <p:cNvCxnSpPr/>
          <p:nvPr/>
        </p:nvCxnSpPr>
        <p:spPr>
          <a:xfrm flipV="1">
            <a:off x="2872857" y="2876423"/>
            <a:ext cx="0" cy="431500"/>
          </a:xfrm>
          <a:prstGeom prst="line">
            <a:avLst/>
          </a:prstGeom>
          <a:ln w="28575">
            <a:prstDash val="sysDot"/>
            <a:headEnd type="oval" w="med" len="med"/>
            <a:tailEnd type="oval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E05E457D-4AC6-3B40-39DA-27CD46126814}"/>
              </a:ext>
            </a:extLst>
          </p:cNvPr>
          <p:cNvCxnSpPr/>
          <p:nvPr/>
        </p:nvCxnSpPr>
        <p:spPr>
          <a:xfrm flipV="1">
            <a:off x="8635945" y="2876423"/>
            <a:ext cx="0" cy="431500"/>
          </a:xfrm>
          <a:prstGeom prst="line">
            <a:avLst/>
          </a:prstGeom>
          <a:ln w="28575">
            <a:prstDash val="sysDot"/>
            <a:headEnd type="oval" w="med" len="med"/>
            <a:tailEnd type="oval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0259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F2B16C5-543A-817D-7FE7-8A690A1379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45" y="-6823"/>
            <a:ext cx="12192045" cy="6860460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7569293" y="5587303"/>
            <a:ext cx="4721821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182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anose="020B0604020202020204" pitchFamily="34" charset="-128"/>
                <a:cs typeface="+mn-cs"/>
              </a:rPr>
              <a:t>     </a:t>
            </a:r>
          </a:p>
          <a:p>
            <a:pPr marL="0" marR="0" lvl="0" indent="0" algn="l" defTabSz="457182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anose="020B0604020202020204" pitchFamily="34" charset="-128"/>
                <a:cs typeface="+mn-cs"/>
              </a:rPr>
              <a:t> 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-99114" y="387694"/>
            <a:ext cx="12291114" cy="707874"/>
          </a:xfrm>
          <a:prstGeom prst="rect">
            <a:avLst/>
          </a:prstGeom>
          <a:noFill/>
        </p:spPr>
        <p:txBody>
          <a:bodyPr wrap="square" lIns="91426" tIns="45714" rIns="91426" bIns="45714">
            <a:spAutoFit/>
          </a:bodyPr>
          <a:lstStyle/>
          <a:p>
            <a:pPr marL="0" marR="0" lvl="0" indent="0" algn="ctr" defTabSz="4571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kern="0" dirty="0">
                <a:solidFill>
                  <a:schemeClr val="tx2">
                    <a:lumMod val="7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  <a:sym typeface="Roboto Regular" charset="0"/>
              </a:rPr>
              <a:t>Работа с обращениями граждан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6601755" y="5005900"/>
            <a:ext cx="5556277" cy="1077216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marL="0" marR="0" lvl="0" indent="0" algn="l" defTabSz="4571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Lato" pitchFamily="34" charset="0"/>
              <a:ea typeface="Arial Unicode MS" pitchFamily="34" charset="-128"/>
              <a:cs typeface="Lato" pitchFamily="34" charset="0"/>
            </a:endParaRPr>
          </a:p>
          <a:p>
            <a:pPr marL="342900" marR="0" lvl="0" indent="-342900" algn="l" defTabSz="4571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Lato" pitchFamily="34" charset="0"/>
              <a:ea typeface="Arial Unicode MS" pitchFamily="34" charset="-128"/>
              <a:cs typeface="Lato" pitchFamily="34" charset="0"/>
            </a:endParaRPr>
          </a:p>
          <a:p>
            <a:pPr marL="0" marR="0" lvl="0" indent="0" algn="l" defTabSz="4571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Lato" pitchFamily="34" charset="0"/>
                <a:ea typeface="Arial Unicode MS" pitchFamily="34" charset="-128"/>
                <a:cs typeface="Lato" pitchFamily="34" charset="0"/>
              </a:rPr>
              <a:t> </a:t>
            </a:r>
            <a:endParaRPr kumimoji="0" lang="en-GB" sz="3200" b="1" i="1" u="none" strike="noStrike" kern="1200" cap="none" spc="0" normalizeH="0" baseline="0" noProof="0" dirty="0">
              <a:ln>
                <a:noFill/>
              </a:ln>
              <a:solidFill>
                <a:srgbClr val="B00000"/>
              </a:solidFill>
              <a:effectLst/>
              <a:uLnTx/>
              <a:uFillTx/>
              <a:latin typeface="Lato" pitchFamily="34" charset="0"/>
              <a:ea typeface="Arial Unicode MS" pitchFamily="34" charset="-128"/>
              <a:cs typeface="Lato" pitchFamily="34" charset="0"/>
            </a:endParaRPr>
          </a:p>
        </p:txBody>
      </p:sp>
      <p:sp>
        <p:nvSpPr>
          <p:cNvPr id="3" name="Стрелка: вправо 2">
            <a:extLst>
              <a:ext uri="{FF2B5EF4-FFF2-40B4-BE49-F238E27FC236}">
                <a16:creationId xmlns:a16="http://schemas.microsoft.com/office/drawing/2014/main" id="{86607769-0A6C-4980-ADB7-FF3149BAFF5A}"/>
              </a:ext>
            </a:extLst>
          </p:cNvPr>
          <p:cNvSpPr/>
          <p:nvPr/>
        </p:nvSpPr>
        <p:spPr>
          <a:xfrm>
            <a:off x="1011466" y="1769195"/>
            <a:ext cx="6853561" cy="528015"/>
          </a:xfrm>
          <a:prstGeom prst="rightArrow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1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5C35A60-517D-423D-AFFC-3162B5EFEB1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1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8680033D-D352-412A-A9BD-B3A94910C03F}"/>
              </a:ext>
            </a:extLst>
          </p:cNvPr>
          <p:cNvSpPr/>
          <p:nvPr/>
        </p:nvSpPr>
        <p:spPr>
          <a:xfrm>
            <a:off x="1055295" y="4740107"/>
            <a:ext cx="4484445" cy="1323437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marL="0" marR="0" lvl="0" indent="0" algn="just" defTabSz="4571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Calibri"/>
                <a:ea typeface="Arial Unicode MS" pitchFamily="34" charset="-128"/>
                <a:cs typeface="+mn-cs"/>
              </a:rPr>
              <a:t>Федеральный закон «О порядке рассмотрения обращений граждан Российской Федерации» от 02.05.2006 № 59 ФЗ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Arial Unicode MS" pitchFamily="34" charset="-128"/>
              <a:cs typeface="+mn-cs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62FD3F1F-559D-431E-8164-0770B474320F}"/>
              </a:ext>
            </a:extLst>
          </p:cNvPr>
          <p:cNvSpPr/>
          <p:nvPr/>
        </p:nvSpPr>
        <p:spPr>
          <a:xfrm>
            <a:off x="6601755" y="4774852"/>
            <a:ext cx="3656375" cy="101566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marL="0" marR="0" lvl="0" indent="0" algn="just" defTabSz="4571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Calibri"/>
                <a:ea typeface="Arial Unicode MS" pitchFamily="34" charset="-128"/>
                <a:cs typeface="+mn-cs"/>
              </a:rPr>
              <a:t>Федеральный закон</a:t>
            </a:r>
            <a:b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Calibri"/>
                <a:ea typeface="Arial Unicode MS" pitchFamily="34" charset="-128"/>
                <a:cs typeface="+mn-cs"/>
              </a:rPr>
            </a:b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Calibri"/>
                <a:ea typeface="Arial Unicode MS" pitchFamily="34" charset="-128"/>
                <a:cs typeface="+mn-cs"/>
              </a:rPr>
              <a:t>«О персональных данных» от 27.07.2006 № 152 ФЗ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Arial Unicode MS" pitchFamily="34" charset="-128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C1F442-5586-40DD-9F51-47E494111AED}"/>
              </a:ext>
            </a:extLst>
          </p:cNvPr>
          <p:cNvSpPr txBox="1"/>
          <p:nvPr/>
        </p:nvSpPr>
        <p:spPr>
          <a:xfrm>
            <a:off x="967665" y="1255482"/>
            <a:ext cx="66016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4571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Arial Unicode MS" pitchFamily="34" charset="-128"/>
                <a:cs typeface="+mn-cs"/>
              </a:rPr>
              <a:t>ВСЕГО поступило обращений в 2022 году  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EAE736BE-30A3-4388-BC11-FB112C5808BD}"/>
              </a:ext>
            </a:extLst>
          </p:cNvPr>
          <p:cNvSpPr/>
          <p:nvPr/>
        </p:nvSpPr>
        <p:spPr>
          <a:xfrm>
            <a:off x="8286886" y="1400499"/>
            <a:ext cx="2614893" cy="1107994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marL="0" marR="0" lvl="0" indent="0" algn="ctr" defTabSz="4571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>
                <a:solidFill>
                  <a:srgbClr val="EEECE1">
                    <a:lumMod val="10000"/>
                  </a:srgbClr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621</a:t>
            </a:r>
            <a:r>
              <a:rPr kumimoji="0" lang="ru-RU" sz="48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anose="020B0604020202020204" pitchFamily="34" charset="-128"/>
                <a:cs typeface="+mn-cs"/>
              </a:rPr>
              <a:t> </a:t>
            </a:r>
            <a:endParaRPr kumimoji="0" lang="en-GB" sz="4800" b="1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Arial Unicode MS" pitchFamily="34" charset="-128"/>
              <a:cs typeface="+mn-cs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DE349ADD-4D05-4960-AA67-F535F4C8A4C5}"/>
              </a:ext>
            </a:extLst>
          </p:cNvPr>
          <p:cNvSpPr/>
          <p:nvPr/>
        </p:nvSpPr>
        <p:spPr>
          <a:xfrm>
            <a:off x="976997" y="2395275"/>
            <a:ext cx="4651652" cy="2246767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marL="0" marR="0" lvl="0" indent="0" algn="l" defTabSz="4571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srgbClr val="705500"/>
                </a:solidFill>
                <a:effectLst/>
                <a:uLnTx/>
                <a:uFillTx/>
                <a:latin typeface="Calibri"/>
                <a:ea typeface="Arial Unicode MS" pitchFamily="34" charset="-128"/>
                <a:cs typeface="+mn-cs"/>
              </a:rPr>
              <a:t>Тематика:</a:t>
            </a:r>
          </a:p>
          <a:p>
            <a:pPr marL="342900" marR="0" lvl="0" indent="-342900" algn="just" defTabSz="4571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Arial Unicode MS" pitchFamily="34" charset="-128"/>
                <a:cs typeface="+mn-cs"/>
              </a:rPr>
              <a:t>Адресная социальная помощь (продовольственная, вещевая, ТДП)</a:t>
            </a:r>
          </a:p>
          <a:p>
            <a:pPr marL="342900" marR="0" lvl="0" indent="-342900" algn="just" defTabSz="4571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Arial Unicode MS" pitchFamily="34" charset="-128"/>
                <a:cs typeface="+mn-cs"/>
              </a:rPr>
              <a:t>Предоставление социальных услуг на дому</a:t>
            </a:r>
          </a:p>
          <a:p>
            <a:pPr marL="0" marR="0" lvl="0" indent="0" algn="l" defTabSz="4571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Arial Unicode MS" pitchFamily="34" charset="-128"/>
              <a:cs typeface="+mn-cs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59DA8B8F-D9A9-4AA2-BD6A-09ACCCB210EF}"/>
              </a:ext>
            </a:extLst>
          </p:cNvPr>
          <p:cNvSpPr/>
          <p:nvPr/>
        </p:nvSpPr>
        <p:spPr>
          <a:xfrm>
            <a:off x="6248400" y="2128044"/>
            <a:ext cx="5260020" cy="2862320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marL="0" marR="0" lvl="0" indent="0" algn="l" defTabSz="4571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705500"/>
              </a:solidFill>
              <a:effectLst/>
              <a:uLnTx/>
              <a:uFillTx/>
              <a:latin typeface="Calibri"/>
              <a:ea typeface="Arial Unicode MS" pitchFamily="34" charset="-128"/>
              <a:cs typeface="+mn-cs"/>
            </a:endParaRPr>
          </a:p>
          <a:p>
            <a:pPr marL="342900" marR="0" lvl="0" indent="-342900" algn="just" defTabSz="4571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Arial Unicode MS" pitchFamily="34" charset="-128"/>
                <a:cs typeface="+mn-cs"/>
              </a:rPr>
              <a:t>Оказание реабилитационных услуг (компенсационная выплата, предоставление ТСР и ПОИ)</a:t>
            </a:r>
          </a:p>
          <a:p>
            <a:pPr marL="342900" marR="0" lvl="0" indent="-342900" algn="just" defTabSz="4571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Arial Unicode MS" pitchFamily="34" charset="-128"/>
                <a:cs typeface="+mn-cs"/>
              </a:rPr>
              <a:t>Участие в социально значимых мероприятиях (запись на актуальные программы и проекты)</a:t>
            </a:r>
          </a:p>
          <a:p>
            <a:pPr marL="0" marR="0" lvl="0" indent="0" algn="l" defTabSz="4571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Arial Unicode MS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1632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2CD739C-32EB-4223-EA11-B40C5E116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07" y="-16176"/>
            <a:ext cx="12192045" cy="6890351"/>
          </a:xfrm>
          <a:prstGeom prst="rect">
            <a:avLst/>
          </a:prstGeom>
        </p:spPr>
      </p:pic>
      <p:sp>
        <p:nvSpPr>
          <p:cNvPr id="49" name="Прямоугольник 48"/>
          <p:cNvSpPr/>
          <p:nvPr/>
        </p:nvSpPr>
        <p:spPr>
          <a:xfrm>
            <a:off x="-710252" y="375732"/>
            <a:ext cx="12291114" cy="769429"/>
          </a:xfrm>
          <a:prstGeom prst="rect">
            <a:avLst/>
          </a:prstGeom>
          <a:noFill/>
        </p:spPr>
        <p:txBody>
          <a:bodyPr wrap="square" lIns="91426" tIns="45714" rIns="91426" bIns="45714">
            <a:spAutoFit/>
          </a:bodyPr>
          <a:lstStyle/>
          <a:p>
            <a:pPr algn="ctr"/>
            <a:r>
              <a:rPr lang="ru-RU" sz="4400" b="1" kern="0" dirty="0">
                <a:solidFill>
                  <a:schemeClr val="tx2">
                    <a:lumMod val="7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  <a:sym typeface="Roboto Regular" charset="0"/>
              </a:rPr>
              <a:t>Оказание социальных услуг на дому 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1244727" y="2357398"/>
            <a:ext cx="3415516" cy="8309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r>
              <a:rPr lang="ru-RU" sz="4800" b="1" kern="0" dirty="0">
                <a:solidFill>
                  <a:srgbClr val="C00000"/>
                </a:solidFill>
              </a:rPr>
              <a:t>100</a:t>
            </a:r>
            <a:r>
              <a:rPr lang="ru-RU" sz="4000" b="1" kern="0" dirty="0">
                <a:solidFill>
                  <a:srgbClr val="705500"/>
                </a:solidFill>
              </a:rPr>
              <a:t> </a:t>
            </a:r>
            <a:r>
              <a:rPr lang="ru-RU" sz="28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пенсионеры</a:t>
            </a:r>
            <a:endParaRPr lang="en-GB" sz="28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B699E09-B82E-4F72-A9EE-1E17C5B57C4B}"/>
              </a:ext>
            </a:extLst>
          </p:cNvPr>
          <p:cNvSpPr txBox="1"/>
          <p:nvPr/>
        </p:nvSpPr>
        <p:spPr>
          <a:xfrm>
            <a:off x="1121582" y="1384166"/>
            <a:ext cx="69759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b="1" kern="0" dirty="0">
                <a:solidFill>
                  <a:srgbClr val="C00000"/>
                </a:solidFill>
                <a:ea typeface="Arial Unicode MS" pitchFamily="34" charset="-128"/>
              </a:rPr>
              <a:t>Количество получателей социальных услуг  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59AF54C2-D231-4DC6-B60D-23E5CB95A584}"/>
              </a:ext>
            </a:extLst>
          </p:cNvPr>
          <p:cNvSpPr/>
          <p:nvPr/>
        </p:nvSpPr>
        <p:spPr>
          <a:xfrm>
            <a:off x="8079251" y="1353590"/>
            <a:ext cx="2614893" cy="101566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ctr"/>
            <a:r>
              <a:rPr lang="ru-RU" sz="6000" b="1" dirty="0">
                <a:solidFill>
                  <a:srgbClr val="C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549 </a:t>
            </a:r>
            <a:endParaRPr lang="en-GB" sz="6000" b="1" kern="0" dirty="0">
              <a:solidFill>
                <a:srgbClr val="C00000"/>
              </a:solidFill>
              <a:latin typeface="Calibri" panose="020F0502020204030204" pitchFamily="34" charset="0"/>
              <a:ea typeface="Arial Unicode MS" pitchFamily="34" charset="-128"/>
              <a:cs typeface="Calibri" panose="020F0502020204030204" pitchFamily="34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1AB0BD97-606F-4361-A000-1523E45D7C63}"/>
              </a:ext>
            </a:extLst>
          </p:cNvPr>
          <p:cNvSpPr/>
          <p:nvPr/>
        </p:nvSpPr>
        <p:spPr>
          <a:xfrm>
            <a:off x="5056517" y="2419974"/>
            <a:ext cx="3022734" cy="8309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r>
              <a:rPr lang="ru-RU" sz="4800" b="1" kern="0" dirty="0">
                <a:solidFill>
                  <a:srgbClr val="C00000"/>
                </a:solidFill>
              </a:rPr>
              <a:t>374</a:t>
            </a:r>
            <a:r>
              <a:rPr lang="ru-RU" sz="4000" b="1" kern="0" dirty="0">
                <a:solidFill>
                  <a:srgbClr val="705500"/>
                </a:solidFill>
              </a:rPr>
              <a:t> </a:t>
            </a:r>
            <a:r>
              <a:rPr lang="ru-RU" sz="28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инвалиды</a:t>
            </a:r>
            <a:endParaRPr lang="en-GB" sz="28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F01353A8-2F98-4410-8EE8-9B3D63C4D5AB}"/>
              </a:ext>
            </a:extLst>
          </p:cNvPr>
          <p:cNvSpPr/>
          <p:nvPr/>
        </p:nvSpPr>
        <p:spPr>
          <a:xfrm>
            <a:off x="8604930" y="2446787"/>
            <a:ext cx="3307850" cy="8309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r>
              <a:rPr lang="ru-RU" sz="4800" b="1" kern="0" dirty="0">
                <a:solidFill>
                  <a:srgbClr val="C00000"/>
                </a:solidFill>
              </a:rPr>
              <a:t>75</a:t>
            </a:r>
            <a:r>
              <a:rPr lang="ru-RU" sz="4000" b="1" kern="0" dirty="0">
                <a:solidFill>
                  <a:srgbClr val="705500"/>
                </a:solidFill>
              </a:rPr>
              <a:t> </a:t>
            </a:r>
            <a:r>
              <a:rPr lang="ru-RU" sz="28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ветераны ВОВ</a:t>
            </a:r>
            <a:endParaRPr lang="en-GB" sz="28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id="{A9FCACC5-7ACE-4127-98F7-F3B12FA9FC7C}"/>
              </a:ext>
            </a:extLst>
          </p:cNvPr>
          <p:cNvSpPr/>
          <p:nvPr/>
        </p:nvSpPr>
        <p:spPr>
          <a:xfrm>
            <a:off x="4016269" y="3185224"/>
            <a:ext cx="3619581" cy="8309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 </a:t>
            </a:r>
            <a:r>
              <a:rPr lang="ru-RU" sz="36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отделения</a:t>
            </a:r>
            <a:r>
              <a:rPr lang="ru-RU" sz="48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GB" sz="4800" b="1" kern="0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8F1679C7-C8B3-4BEE-B71B-542DA0045332}"/>
              </a:ext>
            </a:extLst>
          </p:cNvPr>
          <p:cNvSpPr/>
          <p:nvPr/>
        </p:nvSpPr>
        <p:spPr>
          <a:xfrm>
            <a:off x="1526959" y="3901486"/>
            <a:ext cx="4032992" cy="1261882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r>
              <a:rPr lang="ru-RU" sz="4800" b="1" kern="0" dirty="0">
                <a:solidFill>
                  <a:srgbClr val="705500"/>
                </a:solidFill>
              </a:rPr>
              <a:t>32</a:t>
            </a:r>
            <a:r>
              <a:rPr lang="ru-RU" sz="3600" b="1" kern="0" dirty="0">
                <a:solidFill>
                  <a:srgbClr val="705500"/>
                </a:solidFill>
              </a:rPr>
              <a:t> </a:t>
            </a:r>
            <a:r>
              <a:rPr lang="ru-RU" sz="28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социальных работника</a:t>
            </a:r>
            <a:endParaRPr lang="en-GB" sz="28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42" name="Прямоугольник 41">
            <a:extLst>
              <a:ext uri="{FF2B5EF4-FFF2-40B4-BE49-F238E27FC236}">
                <a16:creationId xmlns:a16="http://schemas.microsoft.com/office/drawing/2014/main" id="{E2F25997-C70C-43E5-8BC0-DD75901E2C0F}"/>
              </a:ext>
            </a:extLst>
          </p:cNvPr>
          <p:cNvSpPr/>
          <p:nvPr/>
        </p:nvSpPr>
        <p:spPr>
          <a:xfrm>
            <a:off x="6802266" y="3950474"/>
            <a:ext cx="5385418" cy="8309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r>
              <a:rPr lang="ru-RU" sz="4800" b="1" kern="0" dirty="0">
                <a:solidFill>
                  <a:srgbClr val="705500"/>
                </a:solidFill>
              </a:rPr>
              <a:t>97 837 </a:t>
            </a:r>
            <a:r>
              <a:rPr lang="ru-RU" sz="28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социальных услуг </a:t>
            </a:r>
            <a:endParaRPr lang="en-GB" sz="28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F3D6EEC2-4EC7-4B4B-8A8E-7ACA1412E285}"/>
              </a:ext>
            </a:extLst>
          </p:cNvPr>
          <p:cNvSpPr/>
          <p:nvPr/>
        </p:nvSpPr>
        <p:spPr>
          <a:xfrm>
            <a:off x="6743969" y="4870207"/>
            <a:ext cx="5561634" cy="1754324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marL="571500" indent="-571500">
              <a:buFont typeface="Courier New" panose="02070309020205020404" pitchFamily="49" charset="0"/>
              <a:buChar char="o"/>
            </a:pPr>
            <a:r>
              <a:rPr lang="ru-RU" sz="3600" b="1" kern="0" dirty="0">
                <a:solidFill>
                  <a:srgbClr val="705500"/>
                </a:solidFill>
              </a:rPr>
              <a:t>45 381 </a:t>
            </a:r>
            <a:r>
              <a:rPr lang="ru-RU" sz="24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социально-бытовые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ru-RU" sz="3600" b="1" kern="0" dirty="0">
                <a:solidFill>
                  <a:srgbClr val="705500"/>
                </a:solidFill>
              </a:rPr>
              <a:t>52 299 </a:t>
            </a:r>
            <a:r>
              <a:rPr lang="ru-RU" sz="24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социально-медицинские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ru-RU" sz="3600" b="1" kern="0" dirty="0">
                <a:solidFill>
                  <a:srgbClr val="705500"/>
                </a:solidFill>
                <a:ea typeface="Arial Unicode MS" pitchFamily="34" charset="-128"/>
              </a:rPr>
              <a:t>157</a:t>
            </a:r>
            <a:r>
              <a:rPr lang="ru-RU" sz="36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 </a:t>
            </a:r>
            <a:r>
              <a:rPr lang="ru-RU" sz="24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социально-правовые</a:t>
            </a:r>
            <a:endParaRPr lang="en-GB" sz="24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40B456C4-BC14-4F7E-B2EE-E879ABFCCB11}"/>
              </a:ext>
            </a:extLst>
          </p:cNvPr>
          <p:cNvSpPr/>
          <p:nvPr/>
        </p:nvSpPr>
        <p:spPr>
          <a:xfrm>
            <a:off x="636250" y="5267848"/>
            <a:ext cx="4500477" cy="1446548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ctr"/>
            <a:r>
              <a:rPr lang="ru-RU" sz="4800" b="1" kern="0" dirty="0">
                <a:solidFill>
                  <a:srgbClr val="C00000"/>
                </a:solidFill>
              </a:rPr>
              <a:t>78 689,34 </a:t>
            </a:r>
            <a:r>
              <a:rPr lang="ru-RU" sz="20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средняя заработная плата социальных работников в 2022 году</a:t>
            </a:r>
            <a:endParaRPr lang="en-GB" sz="20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9AB518B-25EE-5DD6-3838-174AB0A346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084" y="2618304"/>
            <a:ext cx="396274" cy="39017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587CEE2-CB5B-FF7B-CDEF-D061067E8D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9251" y="2618304"/>
            <a:ext cx="396274" cy="39017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7CD9D86-39D0-F7C5-FB07-C96D46AC49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3277" y="2623648"/>
            <a:ext cx="396274" cy="39017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615959C-2DC3-1257-59E1-453FEC0D14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8912" y="1960271"/>
            <a:ext cx="6936539" cy="28262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B0FC99F-3181-AFF3-6ADA-4DC9EEAF6B7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017" y="3924717"/>
            <a:ext cx="2559711" cy="19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243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BFDACB3-D157-BB32-BC51-E36267CB7B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206" y="8277"/>
            <a:ext cx="12211206" cy="6849723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7569293" y="5587303"/>
            <a:ext cx="4721821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    </a:t>
            </a:r>
          </a:p>
          <a:p>
            <a:pPr>
              <a:lnSpc>
                <a:spcPct val="115000"/>
              </a:lnSpc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108235" y="525054"/>
            <a:ext cx="12291114" cy="769429"/>
          </a:xfrm>
          <a:prstGeom prst="rect">
            <a:avLst/>
          </a:prstGeom>
          <a:noFill/>
        </p:spPr>
        <p:txBody>
          <a:bodyPr wrap="square" lIns="91426" tIns="45714" rIns="91426" bIns="45714">
            <a:spAutoFit/>
          </a:bodyPr>
          <a:lstStyle/>
          <a:p>
            <a:pPr algn="ctr"/>
            <a:r>
              <a:rPr lang="ru-RU" sz="4400" b="1" kern="0" dirty="0">
                <a:solidFill>
                  <a:schemeClr val="tx2">
                    <a:lumMod val="7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  <a:sym typeface="Roboto Regular" charset="0"/>
              </a:rPr>
              <a:t>Мониторинг социальной нуждаемости 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2506757" y="2084493"/>
            <a:ext cx="2729597" cy="8309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r>
              <a:rPr lang="ru-RU" sz="4800" b="1" kern="0" dirty="0">
                <a:solidFill>
                  <a:srgbClr val="705500"/>
                </a:solidFill>
              </a:rPr>
              <a:t>2 </a:t>
            </a:r>
            <a:r>
              <a:rPr lang="ru-RU" sz="48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ИВОВ</a:t>
            </a:r>
            <a:endParaRPr lang="en-GB" sz="48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942305" y="4607282"/>
            <a:ext cx="5556277" cy="1077216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endParaRPr lang="ru-RU" sz="1600" dirty="0">
              <a:solidFill>
                <a:schemeClr val="bg2">
                  <a:lumMod val="25000"/>
                </a:schemeClr>
              </a:solidFill>
              <a:latin typeface="Lato" pitchFamily="34" charset="0"/>
              <a:ea typeface="Arial Unicode MS" pitchFamily="34" charset="-128"/>
              <a:cs typeface="Lato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1600" dirty="0">
              <a:solidFill>
                <a:schemeClr val="bg2">
                  <a:lumMod val="25000"/>
                </a:schemeClr>
              </a:solidFill>
              <a:latin typeface="Lato" pitchFamily="34" charset="0"/>
              <a:ea typeface="Arial Unicode MS" pitchFamily="34" charset="-128"/>
              <a:cs typeface="Lato" pitchFamily="34" charset="0"/>
            </a:endParaRPr>
          </a:p>
          <a:p>
            <a:r>
              <a:rPr lang="ru-RU" sz="3200" b="1" i="1" dirty="0">
                <a:solidFill>
                  <a:srgbClr val="B00000"/>
                </a:solidFill>
                <a:latin typeface="Lato" pitchFamily="34" charset="0"/>
                <a:ea typeface="Arial Unicode MS" pitchFamily="34" charset="-128"/>
                <a:cs typeface="Lato" pitchFamily="34" charset="0"/>
              </a:rPr>
              <a:t> </a:t>
            </a:r>
            <a:endParaRPr lang="en-GB" sz="3200" b="1" i="1" dirty="0">
              <a:solidFill>
                <a:srgbClr val="B00000"/>
              </a:solidFill>
              <a:latin typeface="Lato" pitchFamily="34" charset="0"/>
              <a:ea typeface="Arial Unicode MS" pitchFamily="34" charset="-128"/>
              <a:cs typeface="Lato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B699E09-B82E-4F72-A9EE-1E17C5B57C4B}"/>
              </a:ext>
            </a:extLst>
          </p:cNvPr>
          <p:cNvSpPr txBox="1"/>
          <p:nvPr/>
        </p:nvSpPr>
        <p:spPr>
          <a:xfrm>
            <a:off x="1041298" y="1318636"/>
            <a:ext cx="675824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200" b="1" kern="0" dirty="0">
                <a:solidFill>
                  <a:srgbClr val="C00000"/>
                </a:solidFill>
                <a:ea typeface="Arial Unicode MS" pitchFamily="34" charset="-128"/>
              </a:rPr>
              <a:t>Социальный мониторинг ветеранов   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1AB0BD97-606F-4361-A000-1523E45D7C63}"/>
              </a:ext>
            </a:extLst>
          </p:cNvPr>
          <p:cNvSpPr/>
          <p:nvPr/>
        </p:nvSpPr>
        <p:spPr>
          <a:xfrm>
            <a:off x="6843191" y="3261452"/>
            <a:ext cx="2729597" cy="8309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r>
              <a:rPr lang="ru-RU" sz="4800" b="1" kern="0" dirty="0">
                <a:solidFill>
                  <a:srgbClr val="705500"/>
                </a:solidFill>
              </a:rPr>
              <a:t>19 </a:t>
            </a:r>
            <a:r>
              <a:rPr lang="ru-RU" sz="48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ЖБЛ</a:t>
            </a:r>
            <a:endParaRPr lang="en-GB" sz="48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F01353A8-2F98-4410-8EE8-9B3D63C4D5AB}"/>
              </a:ext>
            </a:extLst>
          </p:cNvPr>
          <p:cNvSpPr/>
          <p:nvPr/>
        </p:nvSpPr>
        <p:spPr>
          <a:xfrm>
            <a:off x="2506757" y="3214407"/>
            <a:ext cx="3307850" cy="8309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r>
              <a:rPr lang="ru-RU" sz="4800" b="1" kern="0" dirty="0">
                <a:solidFill>
                  <a:srgbClr val="705500"/>
                </a:solidFill>
              </a:rPr>
              <a:t>24 </a:t>
            </a:r>
            <a:r>
              <a:rPr lang="ru-RU" sz="48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УВОВ</a:t>
            </a:r>
            <a:endParaRPr lang="en-GB" sz="48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910D8320-A4B6-40F4-9014-1C09362A7573}"/>
              </a:ext>
            </a:extLst>
          </p:cNvPr>
          <p:cNvSpPr/>
          <p:nvPr/>
        </p:nvSpPr>
        <p:spPr>
          <a:xfrm>
            <a:off x="6747996" y="2101036"/>
            <a:ext cx="5299002" cy="8309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r>
              <a:rPr lang="ru-RU" sz="4800" b="1" kern="0" dirty="0">
                <a:solidFill>
                  <a:srgbClr val="705500"/>
                </a:solidFill>
              </a:rPr>
              <a:t>184 </a:t>
            </a:r>
            <a:r>
              <a:rPr lang="ru-RU" sz="44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труженики тыла</a:t>
            </a:r>
            <a:endParaRPr lang="en-GB" sz="44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BBA18585-4EB1-42C8-A771-344172AFFFCA}"/>
              </a:ext>
            </a:extLst>
          </p:cNvPr>
          <p:cNvSpPr/>
          <p:nvPr/>
        </p:nvSpPr>
        <p:spPr>
          <a:xfrm>
            <a:off x="2531816" y="4386778"/>
            <a:ext cx="3307850" cy="769439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r>
              <a:rPr lang="ru-RU" sz="4400" b="1" kern="0" dirty="0">
                <a:solidFill>
                  <a:srgbClr val="705500"/>
                </a:solidFill>
              </a:rPr>
              <a:t>21 </a:t>
            </a:r>
            <a:r>
              <a:rPr lang="ru-RU" sz="44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БНУФ</a:t>
            </a:r>
            <a:endParaRPr lang="en-GB" sz="44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id="{9AB957D4-3EAE-46F1-98FF-CDE680948FEC}"/>
              </a:ext>
            </a:extLst>
          </p:cNvPr>
          <p:cNvSpPr/>
          <p:nvPr/>
        </p:nvSpPr>
        <p:spPr>
          <a:xfrm>
            <a:off x="6942304" y="4324626"/>
            <a:ext cx="4900507" cy="150810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r>
              <a:rPr lang="ru-RU" sz="4800" b="1" kern="0" dirty="0">
                <a:solidFill>
                  <a:srgbClr val="705500"/>
                </a:solidFill>
              </a:rPr>
              <a:t>82 </a:t>
            </a:r>
            <a:r>
              <a:rPr lang="ru-RU" sz="44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вдовы ИВОВ и УВОВ</a:t>
            </a:r>
            <a:endParaRPr lang="en-GB" sz="44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8E59D4B-29A2-9255-141A-3A6FB8AD62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4478" y="2293028"/>
            <a:ext cx="396274" cy="39017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B9AE54A-308B-F75B-77AC-A07EA2842C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008" y="2315096"/>
            <a:ext cx="396274" cy="39017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61A3EF9-9C31-81BE-28CC-BE53E54C3C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3792" y="3481373"/>
            <a:ext cx="396274" cy="39017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EB2C919-E626-9096-27C2-B627E6322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0730" y="4564157"/>
            <a:ext cx="396274" cy="39017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55DDD94-FB75-1A2B-904A-B148D7C929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4478" y="4607282"/>
            <a:ext cx="396274" cy="39017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F5B8C70-EA54-FD44-912E-B7D6F188A1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5747" y="3455862"/>
            <a:ext cx="396274" cy="390178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9E1D76F-4EE1-0C43-0B31-46373EDEAB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2991" y="1773096"/>
            <a:ext cx="6936539" cy="28262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90B1E82-3CF7-7B60-51B4-FEA57B99B2D9}"/>
              </a:ext>
            </a:extLst>
          </p:cNvPr>
          <p:cNvSpPr/>
          <p:nvPr/>
        </p:nvSpPr>
        <p:spPr>
          <a:xfrm>
            <a:off x="8175593" y="1176148"/>
            <a:ext cx="2614893" cy="1200327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ctr"/>
            <a:r>
              <a:rPr lang="ru-RU" sz="7200" b="1" dirty="0">
                <a:solidFill>
                  <a:srgbClr val="C00000"/>
                </a:solidFill>
                <a:ea typeface="Arial Unicode MS" panose="020B0604020202020204" pitchFamily="34" charset="-128"/>
              </a:rPr>
              <a:t>332</a:t>
            </a:r>
            <a:r>
              <a:rPr lang="ru-RU" sz="6600" b="1" dirty="0">
                <a:solidFill>
                  <a:srgbClr val="C00000"/>
                </a:solidFill>
                <a:ea typeface="Arial Unicode MS" panose="020B0604020202020204" pitchFamily="34" charset="-128"/>
              </a:rPr>
              <a:t> </a:t>
            </a:r>
            <a:endParaRPr lang="en-GB" sz="6600" b="1" kern="0" dirty="0">
              <a:solidFill>
                <a:srgbClr val="C00000"/>
              </a:solidFill>
              <a:ea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78764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862543-7B0D-B487-EFCA-3CCD8A0DC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A91461-1956-3368-001C-511B01B12A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71EC839-6405-5BB6-C81D-3D682FFA62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" y="0"/>
            <a:ext cx="12217553" cy="6843737"/>
          </a:xfrm>
          <a:prstGeom prst="rect">
            <a:avLst/>
          </a:prstGeom>
          <a:ln>
            <a:noFill/>
          </a:ln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CD4E356-4785-F512-3711-2A407F054FC2}"/>
              </a:ext>
            </a:extLst>
          </p:cNvPr>
          <p:cNvSpPr/>
          <p:nvPr/>
        </p:nvSpPr>
        <p:spPr>
          <a:xfrm>
            <a:off x="133743" y="355549"/>
            <a:ext cx="12083765" cy="1200316"/>
          </a:xfrm>
          <a:prstGeom prst="rect">
            <a:avLst/>
          </a:prstGeom>
          <a:noFill/>
        </p:spPr>
        <p:txBody>
          <a:bodyPr wrap="square" lIns="91426" tIns="45714" rIns="91426" bIns="45714">
            <a:spAutoFit/>
          </a:bodyPr>
          <a:lstStyle/>
          <a:p>
            <a:pPr algn="ctr"/>
            <a:r>
              <a:rPr lang="ru-RU" sz="3600" b="1" kern="0" dirty="0">
                <a:solidFill>
                  <a:schemeClr val="tx2">
                    <a:lumMod val="7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  <a:sym typeface="Roboto Regular" charset="0"/>
              </a:rPr>
              <a:t>Оказание содействия в предоставлении адресной социальной помощи ветеранам 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248E508-47A1-793E-939D-3E28BE3B3C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180" y="1687154"/>
            <a:ext cx="7694773" cy="25428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ED4C5D5-93AD-A386-4609-5DBC8DD730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740" y="2877159"/>
            <a:ext cx="583880" cy="476178"/>
          </a:xfrm>
          <a:prstGeom prst="rect">
            <a:avLst/>
          </a:prstGeom>
        </p:spPr>
      </p:pic>
      <p:pic>
        <p:nvPicPr>
          <p:cNvPr id="14" name="Рисунок 13" descr="Изображение выглядит как текст, электроника, дисплей, компьютер&#10;&#10;Автоматически созданное описание">
            <a:extLst>
              <a:ext uri="{FF2B5EF4-FFF2-40B4-BE49-F238E27FC236}">
                <a16:creationId xmlns:a16="http://schemas.microsoft.com/office/drawing/2014/main" id="{3343D856-42C1-76A4-48BD-023434E82D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5270" y="2345293"/>
            <a:ext cx="818706" cy="531866"/>
          </a:xfrm>
          <a:prstGeom prst="rect">
            <a:avLst/>
          </a:prstGeom>
        </p:spPr>
      </p:pic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0A9E5D67-0DF9-69AF-41D9-C0711C14E437}"/>
              </a:ext>
            </a:extLst>
          </p:cNvPr>
          <p:cNvSpPr/>
          <p:nvPr/>
        </p:nvSpPr>
        <p:spPr>
          <a:xfrm>
            <a:off x="221312" y="3615916"/>
            <a:ext cx="5385418" cy="58477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ctr"/>
            <a:r>
              <a:rPr lang="ru-RU" sz="3200" b="1" kern="0" dirty="0">
                <a:solidFill>
                  <a:srgbClr val="C00000"/>
                </a:solidFill>
                <a:ea typeface="Arial Unicode MS" pitchFamily="34" charset="-128"/>
              </a:rPr>
              <a:t>Формы АСП </a:t>
            </a:r>
            <a:endParaRPr lang="en-GB" sz="3200" b="1" kern="0" dirty="0">
              <a:solidFill>
                <a:srgbClr val="C00000"/>
              </a:solidFill>
              <a:ea typeface="Arial Unicode MS" pitchFamily="34" charset="-12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7549B8A-C091-8269-C974-CA050A5B5A00}"/>
              </a:ext>
            </a:extLst>
          </p:cNvPr>
          <p:cNvSpPr txBox="1"/>
          <p:nvPr/>
        </p:nvSpPr>
        <p:spPr>
          <a:xfrm>
            <a:off x="229755" y="4135551"/>
            <a:ext cx="7220901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Courier New" panose="02070309020205020404" pitchFamily="49" charset="0"/>
              <a:buChar char="o"/>
            </a:pPr>
            <a:r>
              <a:rPr lang="ru-RU" sz="2000" b="1" kern="0" dirty="0">
                <a:solidFill>
                  <a:srgbClr val="705500"/>
                </a:solidFill>
                <a:ea typeface="Arial Unicode MS" pitchFamily="34" charset="-128"/>
              </a:rPr>
              <a:t>Продовольственные электронные сертификаты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ru-RU" sz="2000" b="1" kern="0" dirty="0">
                <a:solidFill>
                  <a:srgbClr val="705500"/>
                </a:solidFill>
                <a:ea typeface="Arial Unicode MS" pitchFamily="34" charset="-128"/>
              </a:rPr>
              <a:t>Электронные сертификаты на товары длительного пользования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ru-RU" sz="2000" b="1" kern="0" dirty="0">
                <a:solidFill>
                  <a:srgbClr val="705500"/>
                </a:solidFill>
                <a:ea typeface="Arial Unicode MS" pitchFamily="34" charset="-128"/>
              </a:rPr>
              <a:t>Единовременная материальная помощь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endParaRPr lang="ru-RU" sz="18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D14A987A-C22A-6600-C6D3-5AB457506EBC}"/>
              </a:ext>
            </a:extLst>
          </p:cNvPr>
          <p:cNvSpPr/>
          <p:nvPr/>
        </p:nvSpPr>
        <p:spPr>
          <a:xfrm>
            <a:off x="6585270" y="3739869"/>
            <a:ext cx="5385418" cy="58477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ctr"/>
            <a:r>
              <a:rPr lang="ru-RU" sz="3200" b="1" kern="0" dirty="0">
                <a:solidFill>
                  <a:srgbClr val="C00000"/>
                </a:solidFill>
                <a:ea typeface="Arial Unicode MS" pitchFamily="34" charset="-128"/>
              </a:rPr>
              <a:t>Содействие </a:t>
            </a:r>
            <a:endParaRPr lang="en-GB" sz="3200" b="1" kern="0" dirty="0">
              <a:solidFill>
                <a:srgbClr val="C00000"/>
              </a:solidFill>
              <a:ea typeface="Arial Unicode MS" pitchFamily="34" charset="-12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09392D3-657B-9507-E20D-1DDD10E173A2}"/>
              </a:ext>
            </a:extLst>
          </p:cNvPr>
          <p:cNvSpPr txBox="1"/>
          <p:nvPr/>
        </p:nvSpPr>
        <p:spPr>
          <a:xfrm>
            <a:off x="6791227" y="4178885"/>
            <a:ext cx="539329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Courier New" panose="02070309020205020404" pitchFamily="49" charset="0"/>
              <a:buChar char="o"/>
            </a:pPr>
            <a:r>
              <a:rPr lang="ru-RU" sz="2000" b="1" kern="0" dirty="0">
                <a:solidFill>
                  <a:srgbClr val="705500"/>
                </a:solidFill>
                <a:ea typeface="Arial Unicode MS" pitchFamily="34" charset="-128"/>
              </a:rPr>
              <a:t>Подготовка и подача пакета документов в уполномоченный орган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ru-RU" sz="2000" b="1" kern="0" dirty="0">
                <a:solidFill>
                  <a:srgbClr val="705500"/>
                </a:solidFill>
                <a:ea typeface="Arial Unicode MS" pitchFamily="34" charset="-128"/>
              </a:rPr>
              <a:t>Упреждающий характер оказания помощи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C35CC24-613D-4BCF-B4FF-F0AF782A6E95}"/>
              </a:ext>
            </a:extLst>
          </p:cNvPr>
          <p:cNvSpPr txBox="1"/>
          <p:nvPr/>
        </p:nvSpPr>
        <p:spPr>
          <a:xfrm>
            <a:off x="3095555" y="5346388"/>
            <a:ext cx="89869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5400" b="1" kern="0" dirty="0">
                <a:solidFill>
                  <a:srgbClr val="C00000"/>
                </a:solidFill>
              </a:rPr>
              <a:t>8</a:t>
            </a:r>
            <a:r>
              <a:rPr lang="ru-RU" sz="2800" b="1" kern="0" dirty="0">
                <a:solidFill>
                  <a:srgbClr val="705500"/>
                </a:solidFill>
              </a:rPr>
              <a:t> </a:t>
            </a:r>
            <a:r>
              <a:rPr lang="ru-RU" sz="24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ветеранов получили содействие в части предоставления ТДП</a:t>
            </a:r>
            <a:endParaRPr lang="en-GB" sz="24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D452CE67-C04F-ED4F-140F-9D970E2930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84381" y="5623611"/>
            <a:ext cx="396274" cy="390178"/>
          </a:xfrm>
          <a:prstGeom prst="rect">
            <a:avLst/>
          </a:prstGeom>
        </p:spPr>
      </p:pic>
      <p:sp>
        <p:nvSpPr>
          <p:cNvPr id="1024" name="Прямоугольник 1023">
            <a:extLst>
              <a:ext uri="{FF2B5EF4-FFF2-40B4-BE49-F238E27FC236}">
                <a16:creationId xmlns:a16="http://schemas.microsoft.com/office/drawing/2014/main" id="{8F0ED970-4AE3-8C58-B0AD-4552A204FD5E}"/>
              </a:ext>
            </a:extLst>
          </p:cNvPr>
          <p:cNvSpPr/>
          <p:nvPr/>
        </p:nvSpPr>
        <p:spPr>
          <a:xfrm>
            <a:off x="229755" y="1925094"/>
            <a:ext cx="3562978" cy="1200327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/>
            <a:r>
              <a:rPr lang="ru-RU" sz="2400" b="1" kern="0" dirty="0">
                <a:solidFill>
                  <a:srgbClr val="B00000"/>
                </a:solidFill>
                <a:ea typeface="Arial Unicode MS" pitchFamily="34" charset="-128"/>
              </a:rPr>
              <a:t>Постановление Правительства Москвы от 21.02.2022 № 213 ПП</a:t>
            </a:r>
            <a:endParaRPr lang="en-GB" sz="20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pic>
        <p:nvPicPr>
          <p:cNvPr id="1028" name="Рисунок 1027" descr="Рубль">
            <a:extLst>
              <a:ext uri="{FF2B5EF4-FFF2-40B4-BE49-F238E27FC236}">
                <a16:creationId xmlns:a16="http://schemas.microsoft.com/office/drawing/2014/main" id="{FA8E8F80-344D-ED8B-F09F-AD9F2380FF4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070586" y="2236077"/>
            <a:ext cx="792000" cy="792000"/>
          </a:xfrm>
          <a:prstGeom prst="rect">
            <a:avLst/>
          </a:prstGeom>
        </p:spPr>
      </p:pic>
      <p:pic>
        <p:nvPicPr>
          <p:cNvPr id="1029" name="Рисунок 1028" descr="Шредер">
            <a:extLst>
              <a:ext uri="{FF2B5EF4-FFF2-40B4-BE49-F238E27FC236}">
                <a16:creationId xmlns:a16="http://schemas.microsoft.com/office/drawing/2014/main" id="{C60DAB5D-AA6D-98AE-06A2-5AD173F3A5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220556" y="2200077"/>
            <a:ext cx="828000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085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468E9FE8-2A0A-7774-8F5A-6F8B1E968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02"/>
            <a:ext cx="12192000" cy="6840596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7569293" y="5587303"/>
            <a:ext cx="4721821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    </a:t>
            </a:r>
          </a:p>
          <a:p>
            <a:pPr>
              <a:lnSpc>
                <a:spcPct val="115000"/>
              </a:lnSpc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300160" y="202434"/>
            <a:ext cx="12291114" cy="769429"/>
          </a:xfrm>
          <a:prstGeom prst="rect">
            <a:avLst/>
          </a:prstGeom>
          <a:noFill/>
        </p:spPr>
        <p:txBody>
          <a:bodyPr wrap="square" lIns="91426" tIns="45714" rIns="91426" bIns="45714">
            <a:spAutoFit/>
          </a:bodyPr>
          <a:lstStyle/>
          <a:p>
            <a:pPr algn="ctr"/>
            <a:r>
              <a:rPr lang="ru-RU" sz="4400" b="1" kern="0" dirty="0">
                <a:solidFill>
                  <a:schemeClr val="tx2">
                    <a:lumMod val="7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  <a:sym typeface="Roboto Regular" charset="0"/>
              </a:rPr>
              <a:t>Оказание срочных социальных услуг 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6601755" y="5005900"/>
            <a:ext cx="5556277" cy="1077216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endParaRPr lang="ru-RU" sz="1600" dirty="0">
              <a:solidFill>
                <a:schemeClr val="bg2">
                  <a:lumMod val="25000"/>
                </a:schemeClr>
              </a:solidFill>
              <a:latin typeface="Lato" pitchFamily="34" charset="0"/>
              <a:ea typeface="Arial Unicode MS" pitchFamily="34" charset="-128"/>
              <a:cs typeface="Lato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1600" dirty="0">
              <a:solidFill>
                <a:schemeClr val="bg2">
                  <a:lumMod val="25000"/>
                </a:schemeClr>
              </a:solidFill>
              <a:latin typeface="Lato" pitchFamily="34" charset="0"/>
              <a:ea typeface="Arial Unicode MS" pitchFamily="34" charset="-128"/>
              <a:cs typeface="Lato" pitchFamily="34" charset="0"/>
            </a:endParaRPr>
          </a:p>
          <a:p>
            <a:r>
              <a:rPr lang="ru-RU" sz="3200" b="1" i="1" dirty="0">
                <a:solidFill>
                  <a:srgbClr val="B00000"/>
                </a:solidFill>
                <a:latin typeface="Lato" pitchFamily="34" charset="0"/>
                <a:ea typeface="Arial Unicode MS" pitchFamily="34" charset="-128"/>
                <a:cs typeface="Lato" pitchFamily="34" charset="0"/>
              </a:rPr>
              <a:t> </a:t>
            </a:r>
            <a:endParaRPr lang="en-GB" sz="3200" b="1" i="1" dirty="0">
              <a:solidFill>
                <a:srgbClr val="B00000"/>
              </a:solidFill>
              <a:latin typeface="Lato" pitchFamily="34" charset="0"/>
              <a:ea typeface="Arial Unicode MS" pitchFamily="34" charset="-128"/>
              <a:cs typeface="Lato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096EED02-6182-482B-97E2-715222D31F4C}"/>
              </a:ext>
            </a:extLst>
          </p:cNvPr>
          <p:cNvSpPr/>
          <p:nvPr/>
        </p:nvSpPr>
        <p:spPr>
          <a:xfrm>
            <a:off x="7526410" y="5166465"/>
            <a:ext cx="2614893" cy="8309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ctr"/>
            <a:r>
              <a:rPr lang="ru-RU" sz="48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</a:t>
            </a:r>
            <a:endParaRPr lang="en-GB" sz="48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D494F36E-3864-4EFF-9686-11CD7BE28EA9}"/>
              </a:ext>
            </a:extLst>
          </p:cNvPr>
          <p:cNvSpPr/>
          <p:nvPr/>
        </p:nvSpPr>
        <p:spPr>
          <a:xfrm>
            <a:off x="1291792" y="1094144"/>
            <a:ext cx="5556277" cy="523218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ctr"/>
            <a:r>
              <a:rPr lang="ru-RU" sz="2800" b="1" kern="0" dirty="0">
                <a:solidFill>
                  <a:srgbClr val="C00000"/>
                </a:solidFill>
                <a:ea typeface="Arial Unicode MS" pitchFamily="34" charset="-128"/>
              </a:rPr>
              <a:t>Обслуживаемые категории: </a:t>
            </a:r>
            <a:endParaRPr lang="en-GB" sz="2800" b="1" kern="0" dirty="0">
              <a:solidFill>
                <a:srgbClr val="C00000"/>
              </a:solidFill>
              <a:ea typeface="Arial Unicode MS" pitchFamily="34" charset="-128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A23E56BF-FC96-4157-9CC6-1080B8981609}"/>
              </a:ext>
            </a:extLst>
          </p:cNvPr>
          <p:cNvSpPr/>
          <p:nvPr/>
        </p:nvSpPr>
        <p:spPr>
          <a:xfrm>
            <a:off x="1496039" y="1521019"/>
            <a:ext cx="4430872" cy="150810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/>
            <a:r>
              <a:rPr lang="ru-RU" sz="32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1 группа </a:t>
            </a:r>
            <a:r>
              <a:rPr lang="ru-RU" sz="20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– граждане, получающие обслуживание у негосударственных поставщиков социальных услуг   </a:t>
            </a:r>
            <a:endParaRPr lang="en-GB" sz="20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97FEA0C-181E-E34A-8FE0-F83E888021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172" y="1651493"/>
            <a:ext cx="396274" cy="39017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AEEA8CD-6697-3CB5-9C00-7B0347750E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2703" y="1739643"/>
            <a:ext cx="396274" cy="39017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48EF980-BB0F-DA36-10AA-966B3E3378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424" y="3156124"/>
            <a:ext cx="396274" cy="39017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C3CBDE0-1293-196A-760B-FB8B6D44FC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942" y="4426152"/>
            <a:ext cx="396274" cy="39017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9D42FDA-AF83-5BA9-12D8-207AFCEF7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2703" y="3196650"/>
            <a:ext cx="396274" cy="390178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EDD3578-BA7D-E228-D1EC-ADF51AD74263}"/>
              </a:ext>
            </a:extLst>
          </p:cNvPr>
          <p:cNvSpPr/>
          <p:nvPr/>
        </p:nvSpPr>
        <p:spPr>
          <a:xfrm>
            <a:off x="1435734" y="2929023"/>
            <a:ext cx="4767178" cy="150810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/>
            <a:r>
              <a:rPr lang="ru-RU" sz="32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2 группа </a:t>
            </a:r>
            <a:r>
              <a:rPr lang="ru-RU" sz="20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– одинокие жители города Москвы, включая ветеранов и инвалидов, не состоящих на социальном обслуживании  </a:t>
            </a:r>
            <a:endParaRPr lang="en-GB" sz="20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4D4F03C0-7374-C627-80F9-46EB21621A4D}"/>
              </a:ext>
            </a:extLst>
          </p:cNvPr>
          <p:cNvSpPr/>
          <p:nvPr/>
        </p:nvSpPr>
        <p:spPr>
          <a:xfrm>
            <a:off x="6848069" y="1519141"/>
            <a:ext cx="4767179" cy="150810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/>
            <a:r>
              <a:rPr lang="ru-RU" sz="32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4 группа </a:t>
            </a:r>
            <a:r>
              <a:rPr lang="ru-RU" sz="20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– граждане, обратившиеся за оформлением доставки подарочного набора «С заботой о здоровье» в возрасте 65 лет   </a:t>
            </a:r>
            <a:endParaRPr lang="en-GB" sz="20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8E10C137-89A3-D567-DC48-B42D97CEB1E5}"/>
              </a:ext>
            </a:extLst>
          </p:cNvPr>
          <p:cNvSpPr/>
          <p:nvPr/>
        </p:nvSpPr>
        <p:spPr>
          <a:xfrm>
            <a:off x="6922153" y="3038139"/>
            <a:ext cx="4475848" cy="1815880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/>
            <a:r>
              <a:rPr lang="ru-RU" sz="32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5 группа </a:t>
            </a:r>
            <a:r>
              <a:rPr lang="ru-RU" sz="20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– граждане, не состоящие на обслуживании, но получающие реабилитацию согласно ИПРА, включая совершеннолетних инвалидов 1,2 и 3 групп </a:t>
            </a:r>
            <a:endParaRPr lang="en-GB" sz="20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5F94B672-79F2-4AFA-6573-A078BF132138}"/>
              </a:ext>
            </a:extLst>
          </p:cNvPr>
          <p:cNvSpPr/>
          <p:nvPr/>
        </p:nvSpPr>
        <p:spPr>
          <a:xfrm>
            <a:off x="6975511" y="5474242"/>
            <a:ext cx="4721821" cy="769439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+mj-lt"/>
                <a:ea typeface="Arial Unicode MS" panose="020B0604020202020204" pitchFamily="34" charset="-128"/>
              </a:rPr>
              <a:t>Всего услуг </a:t>
            </a:r>
            <a:r>
              <a:rPr lang="ru-RU" sz="4400" b="1" dirty="0">
                <a:solidFill>
                  <a:srgbClr val="C00000"/>
                </a:solidFill>
                <a:latin typeface="+mj-lt"/>
                <a:ea typeface="Arial Unicode MS" panose="020B0604020202020204" pitchFamily="34" charset="-128"/>
              </a:rPr>
              <a:t>143</a:t>
            </a:r>
            <a:r>
              <a:rPr lang="ru-RU" sz="4000" b="1" dirty="0">
                <a:solidFill>
                  <a:srgbClr val="C00000"/>
                </a:solidFill>
                <a:latin typeface="+mj-lt"/>
                <a:ea typeface="Arial Unicode MS" panose="020B0604020202020204" pitchFamily="34" charset="-128"/>
              </a:rPr>
              <a:t> </a:t>
            </a:r>
            <a:endParaRPr lang="en-GB" sz="4000" b="1" kern="0" dirty="0">
              <a:solidFill>
                <a:srgbClr val="C00000"/>
              </a:solidFill>
              <a:latin typeface="+mj-lt"/>
              <a:ea typeface="Arial Unicode MS" pitchFamily="34" charset="-128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220A6853-A60A-18DE-CEE2-2CF9370C08D8}"/>
              </a:ext>
            </a:extLst>
          </p:cNvPr>
          <p:cNvSpPr/>
          <p:nvPr/>
        </p:nvSpPr>
        <p:spPr>
          <a:xfrm>
            <a:off x="6975511" y="4726921"/>
            <a:ext cx="4721821" cy="769439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+mj-lt"/>
                <a:ea typeface="Arial Unicode MS" panose="020B0604020202020204" pitchFamily="34" charset="-128"/>
              </a:rPr>
              <a:t>Всего граждан </a:t>
            </a:r>
            <a:r>
              <a:rPr lang="ru-RU" sz="4400" b="1" dirty="0">
                <a:solidFill>
                  <a:srgbClr val="C00000"/>
                </a:solidFill>
                <a:latin typeface="+mj-lt"/>
                <a:ea typeface="Arial Unicode MS" panose="020B0604020202020204" pitchFamily="34" charset="-128"/>
              </a:rPr>
              <a:t>92</a:t>
            </a:r>
            <a:r>
              <a:rPr lang="ru-RU" sz="4000" b="1" dirty="0">
                <a:solidFill>
                  <a:srgbClr val="C00000"/>
                </a:solidFill>
                <a:latin typeface="+mj-lt"/>
                <a:ea typeface="Arial Unicode MS" panose="020B0604020202020204" pitchFamily="34" charset="-128"/>
              </a:rPr>
              <a:t> </a:t>
            </a:r>
            <a:endParaRPr lang="en-GB" sz="4000" b="1" kern="0" dirty="0">
              <a:solidFill>
                <a:srgbClr val="C00000"/>
              </a:solidFill>
              <a:latin typeface="+mj-lt"/>
              <a:ea typeface="Arial Unicode MS" pitchFamily="34" charset="-128"/>
            </a:endParaRPr>
          </a:p>
        </p:txBody>
      </p:sp>
      <p:pic>
        <p:nvPicPr>
          <p:cNvPr id="26" name="Picture 5" descr="C:\Users\sp\Desktop\500_F_81355551_teeDJPhtcXq9P9sA1RKDwfAMAdHxremb.png">
            <a:extLst>
              <a:ext uri="{FF2B5EF4-FFF2-40B4-BE49-F238E27FC236}">
                <a16:creationId xmlns:a16="http://schemas.microsoft.com/office/drawing/2014/main" id="{253BEACE-4D92-CB09-61E0-9EE4C89DA3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74508" y="4522587"/>
            <a:ext cx="961511" cy="991448"/>
          </a:xfrm>
          <a:prstGeom prst="rect">
            <a:avLst/>
          </a:prstGeom>
          <a:noFill/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D1147D0-247F-C636-38A1-1E35895AEC85}"/>
              </a:ext>
            </a:extLst>
          </p:cNvPr>
          <p:cNvSpPr/>
          <p:nvPr/>
        </p:nvSpPr>
        <p:spPr>
          <a:xfrm>
            <a:off x="1486785" y="4418769"/>
            <a:ext cx="4374695" cy="892550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/>
            <a:r>
              <a:rPr lang="ru-RU" sz="32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3 группа </a:t>
            </a:r>
            <a:r>
              <a:rPr lang="ru-RU" sz="20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– граждане в возрасте старше 65 лет   </a:t>
            </a:r>
            <a:endParaRPr lang="en-GB" sz="20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56690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862543-7B0D-B487-EFCA-3CCD8A0DC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A91461-1956-3368-001C-511B01B12A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71EC839-6405-5BB6-C81D-3D682FFA62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17553" cy="6843737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F3E94E7-81AF-7CD4-3079-1E815AA0C65F}"/>
              </a:ext>
            </a:extLst>
          </p:cNvPr>
          <p:cNvSpPr/>
          <p:nvPr/>
        </p:nvSpPr>
        <p:spPr>
          <a:xfrm>
            <a:off x="124441" y="299186"/>
            <a:ext cx="12113782" cy="1077206"/>
          </a:xfrm>
          <a:prstGeom prst="rect">
            <a:avLst/>
          </a:prstGeom>
          <a:noFill/>
        </p:spPr>
        <p:txBody>
          <a:bodyPr wrap="square" lIns="91426" tIns="45714" rIns="91426" bIns="45714">
            <a:spAutoFit/>
          </a:bodyPr>
          <a:lstStyle/>
          <a:p>
            <a:pPr algn="ctr"/>
            <a:r>
              <a:rPr lang="ru-RU" sz="3200" b="1" kern="0" dirty="0">
                <a:solidFill>
                  <a:schemeClr val="tx2">
                    <a:lumMod val="7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  <a:sym typeface="Roboto Regular" charset="0"/>
              </a:rPr>
              <a:t>Оказание адресной социальной помощи отделением срочного социального обслуживания </a:t>
            </a:r>
          </a:p>
        </p:txBody>
      </p:sp>
      <p:pic>
        <p:nvPicPr>
          <p:cNvPr id="8" name="Picture 5" descr="C:\Users\sp\Desktop\500_F_81355551_teeDJPhtcXq9P9sA1RKDwfAMAdHxremb.png">
            <a:extLst>
              <a:ext uri="{FF2B5EF4-FFF2-40B4-BE49-F238E27FC236}">
                <a16:creationId xmlns:a16="http://schemas.microsoft.com/office/drawing/2014/main" id="{6FBEC39E-821F-2FEE-BB6C-67D41C452E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8423" y="1683379"/>
            <a:ext cx="961511" cy="991448"/>
          </a:xfrm>
          <a:prstGeom prst="rect">
            <a:avLst/>
          </a:prstGeom>
          <a:noFill/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74000F6-7946-0538-5A3E-A26EF85DCE59}"/>
              </a:ext>
            </a:extLst>
          </p:cNvPr>
          <p:cNvSpPr/>
          <p:nvPr/>
        </p:nvSpPr>
        <p:spPr>
          <a:xfrm>
            <a:off x="1816246" y="1701494"/>
            <a:ext cx="4557922" cy="1077216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+mj-lt"/>
                <a:ea typeface="Arial Unicode MS" panose="020B0604020202020204" pitchFamily="34" charset="-128"/>
              </a:rPr>
              <a:t>Период: с января по март 2022 </a:t>
            </a:r>
            <a:endParaRPr lang="en-GB" sz="3200" b="1" kern="0" dirty="0">
              <a:solidFill>
                <a:srgbClr val="C00000"/>
              </a:solidFill>
              <a:latin typeface="+mj-lt"/>
              <a:ea typeface="Arial Unicode MS" pitchFamily="34" charset="-128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73315688-0644-B136-C697-718FDB40CAA5}"/>
              </a:ext>
            </a:extLst>
          </p:cNvPr>
          <p:cNvSpPr/>
          <p:nvPr/>
        </p:nvSpPr>
        <p:spPr>
          <a:xfrm>
            <a:off x="7397249" y="1645941"/>
            <a:ext cx="4237562" cy="138499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/>
            <a:r>
              <a:rPr lang="ru-RU" sz="2800" b="1" kern="0" dirty="0">
                <a:solidFill>
                  <a:srgbClr val="B00000"/>
                </a:solidFill>
                <a:ea typeface="Arial Unicode MS" pitchFamily="34" charset="-128"/>
              </a:rPr>
              <a:t>Постановление Правительства Москвы от 21.02.2022 № 213 ПП</a:t>
            </a:r>
            <a:endParaRPr lang="en-GB" sz="28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pic>
        <p:nvPicPr>
          <p:cNvPr id="23" name="Рисунок 22" descr="Тележка для покупок">
            <a:extLst>
              <a:ext uri="{FF2B5EF4-FFF2-40B4-BE49-F238E27FC236}">
                <a16:creationId xmlns:a16="http://schemas.microsoft.com/office/drawing/2014/main" id="{19E284D7-524C-76B0-6298-FD3985EBAC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5534" y="2971800"/>
            <a:ext cx="914400" cy="914400"/>
          </a:xfrm>
          <a:prstGeom prst="rect">
            <a:avLst/>
          </a:prstGeom>
        </p:spPr>
      </p:pic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64374506-2DFF-8A5F-99DC-ABAD34BBB56F}"/>
              </a:ext>
            </a:extLst>
          </p:cNvPr>
          <p:cNvSpPr/>
          <p:nvPr/>
        </p:nvSpPr>
        <p:spPr>
          <a:xfrm>
            <a:off x="2077921" y="2961276"/>
            <a:ext cx="4668313" cy="101566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r>
              <a:rPr lang="ru-RU" sz="3600" b="1" kern="0" dirty="0">
                <a:solidFill>
                  <a:srgbClr val="C00000"/>
                </a:solidFill>
              </a:rPr>
              <a:t>249</a:t>
            </a:r>
            <a:r>
              <a:rPr lang="ru-RU" sz="3200" b="1" kern="0" dirty="0">
                <a:solidFill>
                  <a:srgbClr val="C00000"/>
                </a:solidFill>
              </a:rPr>
              <a:t> </a:t>
            </a:r>
            <a:r>
              <a:rPr lang="ru-RU" sz="20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продовольственных сертификатов на </a:t>
            </a:r>
            <a:r>
              <a:rPr lang="ru-RU" sz="2400" b="1" kern="0" dirty="0">
                <a:solidFill>
                  <a:srgbClr val="B00000"/>
                </a:solidFill>
                <a:ea typeface="Arial Unicode MS" pitchFamily="34" charset="-128"/>
              </a:rPr>
              <a:t>498 000,</a:t>
            </a:r>
            <a:r>
              <a:rPr lang="ru-RU" sz="2400" b="1" kern="0" dirty="0">
                <a:solidFill>
                  <a:srgbClr val="B00000"/>
                </a:solidFill>
              </a:rPr>
              <a:t> 00</a:t>
            </a:r>
            <a:r>
              <a:rPr lang="ru-RU" b="1" kern="0" dirty="0">
                <a:solidFill>
                  <a:srgbClr val="B00000"/>
                </a:solidFill>
              </a:rPr>
              <a:t> </a:t>
            </a:r>
            <a:r>
              <a:rPr lang="ru-RU" sz="20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рублей</a:t>
            </a:r>
            <a:endParaRPr lang="en-GB" sz="20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pic>
        <p:nvPicPr>
          <p:cNvPr id="25" name="Рисунок 24" descr="Компьютер">
            <a:extLst>
              <a:ext uri="{FF2B5EF4-FFF2-40B4-BE49-F238E27FC236}">
                <a16:creationId xmlns:a16="http://schemas.microsoft.com/office/drawing/2014/main" id="{8C0503F0-5208-F691-C9E0-275D9A3C04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63521" y="3935140"/>
            <a:ext cx="914400" cy="914400"/>
          </a:xfrm>
          <a:prstGeom prst="rect">
            <a:avLst/>
          </a:prstGeom>
        </p:spPr>
      </p:pic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3549FCD8-22AE-53B5-F845-2B3F0DB1AD87}"/>
              </a:ext>
            </a:extLst>
          </p:cNvPr>
          <p:cNvSpPr/>
          <p:nvPr/>
        </p:nvSpPr>
        <p:spPr>
          <a:xfrm>
            <a:off x="2194608" y="4041855"/>
            <a:ext cx="5813050" cy="707884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r>
              <a:rPr lang="ru-RU" sz="4000" b="1" kern="0" dirty="0">
                <a:solidFill>
                  <a:srgbClr val="C00000"/>
                </a:solidFill>
              </a:rPr>
              <a:t>31</a:t>
            </a:r>
            <a:r>
              <a:rPr lang="ru-RU" sz="3200" b="1" kern="0" dirty="0">
                <a:solidFill>
                  <a:srgbClr val="C00000"/>
                </a:solidFill>
              </a:rPr>
              <a:t> </a:t>
            </a:r>
            <a:r>
              <a:rPr lang="ru-RU" sz="20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сертификат на ТДП на </a:t>
            </a:r>
            <a:r>
              <a:rPr lang="ru-RU" sz="2400" b="1" kern="0" dirty="0">
                <a:solidFill>
                  <a:srgbClr val="B00000"/>
                </a:solidFill>
                <a:ea typeface="Arial Unicode MS" pitchFamily="34" charset="-128"/>
              </a:rPr>
              <a:t>923 000,00 </a:t>
            </a:r>
            <a:r>
              <a:rPr lang="ru-RU" sz="20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рублей</a:t>
            </a:r>
            <a:endParaRPr lang="en-GB" sz="20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pic>
        <p:nvPicPr>
          <p:cNvPr id="27" name="Рисунок 26" descr="Вешалка для одежды">
            <a:extLst>
              <a:ext uri="{FF2B5EF4-FFF2-40B4-BE49-F238E27FC236}">
                <a16:creationId xmlns:a16="http://schemas.microsoft.com/office/drawing/2014/main" id="{8AED00FC-A1F9-E670-D784-9584A47852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24973" y="4731207"/>
            <a:ext cx="914400" cy="914400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6BF58921-A7A2-C902-61D7-E5D7C4525CAB}"/>
              </a:ext>
            </a:extLst>
          </p:cNvPr>
          <p:cNvSpPr/>
          <p:nvPr/>
        </p:nvSpPr>
        <p:spPr>
          <a:xfrm>
            <a:off x="2146622" y="4858117"/>
            <a:ext cx="5531019" cy="707884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r>
              <a:rPr lang="ru-RU" sz="4000" b="1" kern="0" dirty="0">
                <a:solidFill>
                  <a:srgbClr val="C00000"/>
                </a:solidFill>
                <a:ea typeface="Arial Unicode MS" pitchFamily="34" charset="-128"/>
              </a:rPr>
              <a:t>18</a:t>
            </a:r>
            <a:r>
              <a:rPr lang="ru-RU" sz="3200" b="1" kern="0" dirty="0">
                <a:solidFill>
                  <a:srgbClr val="C00000"/>
                </a:solidFill>
                <a:ea typeface="Arial Unicode MS" pitchFamily="34" charset="-128"/>
              </a:rPr>
              <a:t> </a:t>
            </a:r>
            <a:r>
              <a:rPr lang="ru-RU" sz="20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вещевая помощь на </a:t>
            </a:r>
            <a:r>
              <a:rPr lang="ru-RU" sz="2400" b="1" kern="0" dirty="0">
                <a:solidFill>
                  <a:srgbClr val="B00000"/>
                </a:solidFill>
                <a:ea typeface="Arial Unicode MS" pitchFamily="34" charset="-128"/>
              </a:rPr>
              <a:t>129 444,15 </a:t>
            </a:r>
            <a:r>
              <a:rPr lang="ru-RU" sz="20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рублей</a:t>
            </a:r>
            <a:endParaRPr lang="en-GB" sz="20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pic>
        <p:nvPicPr>
          <p:cNvPr id="29" name="Рисунок 28" descr="Ящик">
            <a:extLst>
              <a:ext uri="{FF2B5EF4-FFF2-40B4-BE49-F238E27FC236}">
                <a16:creationId xmlns:a16="http://schemas.microsoft.com/office/drawing/2014/main" id="{EC57F33D-36DC-4122-B36B-8FD919EF4F8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03889" y="5620624"/>
            <a:ext cx="914400" cy="914400"/>
          </a:xfrm>
          <a:prstGeom prst="rect">
            <a:avLst/>
          </a:prstGeom>
        </p:spPr>
      </p:pic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E0CBFF55-E5AE-15CC-A5C4-6BCB0A566D18}"/>
              </a:ext>
            </a:extLst>
          </p:cNvPr>
          <p:cNvSpPr/>
          <p:nvPr/>
        </p:nvSpPr>
        <p:spPr>
          <a:xfrm>
            <a:off x="2175309" y="5698366"/>
            <a:ext cx="5531019" cy="707884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r>
              <a:rPr lang="ru-RU" sz="4000" b="1" kern="0" dirty="0">
                <a:solidFill>
                  <a:srgbClr val="C00000"/>
                </a:solidFill>
                <a:ea typeface="Arial Unicode MS" pitchFamily="34" charset="-128"/>
              </a:rPr>
              <a:t>63</a:t>
            </a:r>
            <a:r>
              <a:rPr lang="ru-RU" sz="3200" b="1" kern="0" dirty="0">
                <a:solidFill>
                  <a:srgbClr val="C00000"/>
                </a:solidFill>
                <a:ea typeface="Arial Unicode MS" pitchFamily="34" charset="-128"/>
              </a:rPr>
              <a:t> </a:t>
            </a:r>
            <a:r>
              <a:rPr lang="ru-RU" sz="20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продовольственные наборы ветеранам  </a:t>
            </a:r>
            <a:endParaRPr lang="en-GB" sz="20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937AC85-7C1A-D525-071F-4F624EC28404}"/>
              </a:ext>
            </a:extLst>
          </p:cNvPr>
          <p:cNvSpPr txBox="1"/>
          <p:nvPr/>
        </p:nvSpPr>
        <p:spPr>
          <a:xfrm>
            <a:off x="6826453" y="3250394"/>
            <a:ext cx="543439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+mj-lt"/>
                <a:ea typeface="Arial Unicode MS" panose="020B0604020202020204" pitchFamily="34" charset="-128"/>
              </a:rPr>
              <a:t>ВСЕГО </a:t>
            </a:r>
            <a:r>
              <a:rPr lang="ru-RU" sz="24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обратились за помощью</a:t>
            </a:r>
          </a:p>
          <a:p>
            <a:pPr algn="ctr"/>
            <a:r>
              <a:rPr lang="ru-RU" sz="4000" b="1" kern="0" dirty="0">
                <a:solidFill>
                  <a:srgbClr val="C00000"/>
                </a:solidFill>
                <a:ea typeface="Arial Unicode MS" pitchFamily="34" charset="-128"/>
              </a:rPr>
              <a:t>298</a:t>
            </a:r>
            <a:r>
              <a:rPr lang="ru-RU" sz="3200" b="1" kern="0" dirty="0">
                <a:solidFill>
                  <a:srgbClr val="C00000"/>
                </a:solidFill>
              </a:rPr>
              <a:t> </a:t>
            </a:r>
            <a:r>
              <a:rPr lang="ru-RU" sz="24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человек   </a:t>
            </a:r>
            <a:endParaRPr lang="en-GB" sz="24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4319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D24D871-460F-E228-3A1D-0DD510102A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3216" y="0"/>
            <a:ext cx="12266348" cy="687107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-1455245" y="455115"/>
            <a:ext cx="12192000" cy="707874"/>
          </a:xfrm>
          <a:prstGeom prst="rect">
            <a:avLst/>
          </a:prstGeom>
          <a:noFill/>
        </p:spPr>
        <p:txBody>
          <a:bodyPr wrap="square" lIns="91426" tIns="45714" rIns="91426" bIns="45714">
            <a:spAutoFit/>
          </a:bodyPr>
          <a:lstStyle/>
          <a:p>
            <a:pPr algn="ctr"/>
            <a:r>
              <a:rPr lang="ru-RU" sz="4000" b="1" kern="0" dirty="0">
                <a:solidFill>
                  <a:schemeClr val="tx2">
                    <a:lumMod val="7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  <a:sym typeface="Roboto Regular" charset="0"/>
              </a:rPr>
              <a:t>Оказание реабилитационных услуг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9CE179-633F-4B32-A000-F5E4A483BDDE}"/>
              </a:ext>
            </a:extLst>
          </p:cNvPr>
          <p:cNvSpPr txBox="1"/>
          <p:nvPr/>
        </p:nvSpPr>
        <p:spPr>
          <a:xfrm>
            <a:off x="9170337" y="477208"/>
            <a:ext cx="298015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4400" b="1" kern="0" dirty="0">
                <a:solidFill>
                  <a:schemeClr val="bg1"/>
                </a:solidFill>
                <a:ea typeface="Arial Unicode MS" pitchFamily="34" charset="-128"/>
              </a:rPr>
              <a:t>ВЗРОСЛЫЕ  </a:t>
            </a:r>
            <a:r>
              <a:rPr lang="ru-RU" sz="3200" b="1" kern="0" dirty="0">
                <a:solidFill>
                  <a:schemeClr val="bg1"/>
                </a:solidFill>
                <a:ea typeface="Arial Unicode MS" pitchFamily="34" charset="-128"/>
              </a:rPr>
              <a:t> </a:t>
            </a:r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id="{D94AC77C-D0A3-4B25-80A0-8F3A18CDDB81}"/>
              </a:ext>
            </a:extLst>
          </p:cNvPr>
          <p:cNvSpPr/>
          <p:nvPr/>
        </p:nvSpPr>
        <p:spPr>
          <a:xfrm>
            <a:off x="1251223" y="1557182"/>
            <a:ext cx="3800172" cy="113877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r>
              <a:rPr lang="ru-RU" sz="4000" b="1" kern="0" dirty="0">
                <a:solidFill>
                  <a:srgbClr val="C00000"/>
                </a:solidFill>
              </a:rPr>
              <a:t>367 </a:t>
            </a:r>
            <a:r>
              <a:rPr lang="ru-RU" sz="4000" b="1" kern="0" dirty="0">
                <a:solidFill>
                  <a:srgbClr val="705500"/>
                </a:solidFill>
              </a:rPr>
              <a:t> </a:t>
            </a:r>
            <a:r>
              <a:rPr lang="ru-RU" sz="28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комплексная реабилитация в ОСРИ</a:t>
            </a:r>
            <a:endParaRPr lang="en-GB" sz="28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3A3376C5-511D-4EBA-89B8-6DE1B4850B69}"/>
              </a:ext>
            </a:extLst>
          </p:cNvPr>
          <p:cNvSpPr/>
          <p:nvPr/>
        </p:nvSpPr>
        <p:spPr>
          <a:xfrm>
            <a:off x="449652" y="5771998"/>
            <a:ext cx="5757922" cy="769439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Предоставлено услуг    </a:t>
            </a:r>
            <a:r>
              <a:rPr lang="ru-RU" sz="4400" b="1" dirty="0">
                <a:solidFill>
                  <a:srgbClr val="C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14 130 </a:t>
            </a:r>
            <a:endParaRPr lang="en-GB" sz="4400" b="1" kern="0" dirty="0">
              <a:solidFill>
                <a:srgbClr val="C00000"/>
              </a:solidFill>
              <a:latin typeface="Calibri" panose="020F0502020204030204" pitchFamily="34" charset="0"/>
              <a:ea typeface="Arial Unicode MS" pitchFamily="34" charset="-128"/>
              <a:cs typeface="Calibri" panose="020F0502020204030204" pitchFamily="34" charset="0"/>
            </a:endParaRPr>
          </a:p>
        </p:txBody>
      </p:sp>
      <p:sp>
        <p:nvSpPr>
          <p:cNvPr id="42" name="Прямоугольник 41">
            <a:extLst>
              <a:ext uri="{FF2B5EF4-FFF2-40B4-BE49-F238E27FC236}">
                <a16:creationId xmlns:a16="http://schemas.microsoft.com/office/drawing/2014/main" id="{58BB6B2D-0AEC-47FD-8003-63F730C9DA7B}"/>
              </a:ext>
            </a:extLst>
          </p:cNvPr>
          <p:cNvSpPr/>
          <p:nvPr/>
        </p:nvSpPr>
        <p:spPr>
          <a:xfrm>
            <a:off x="1343187" y="2766771"/>
            <a:ext cx="4110891" cy="1569658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r>
              <a:rPr lang="ru-RU" sz="4000" b="1" kern="0" dirty="0">
                <a:solidFill>
                  <a:srgbClr val="C00000"/>
                </a:solidFill>
              </a:rPr>
              <a:t>237</a:t>
            </a:r>
            <a:r>
              <a:rPr lang="ru-RU" sz="4000" b="1" kern="0" dirty="0">
                <a:solidFill>
                  <a:srgbClr val="705500"/>
                </a:solidFill>
              </a:rPr>
              <a:t> </a:t>
            </a:r>
            <a:r>
              <a:rPr lang="ru-RU" sz="28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комплексная реабилитация в РЦ Москвы и МО</a:t>
            </a:r>
            <a:endParaRPr lang="en-GB" sz="28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11E60411-6529-4ABF-94C5-CA3ABB4437EF}"/>
              </a:ext>
            </a:extLst>
          </p:cNvPr>
          <p:cNvSpPr/>
          <p:nvPr/>
        </p:nvSpPr>
        <p:spPr>
          <a:xfrm>
            <a:off x="6453424" y="1614650"/>
            <a:ext cx="4626095" cy="707884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r>
              <a:rPr lang="ru-RU" sz="4000" b="1" kern="0" dirty="0">
                <a:solidFill>
                  <a:srgbClr val="C00000"/>
                </a:solidFill>
              </a:rPr>
              <a:t>7</a:t>
            </a:r>
            <a:r>
              <a:rPr lang="ru-RU" sz="4000" b="1" kern="0" dirty="0">
                <a:solidFill>
                  <a:srgbClr val="705500"/>
                </a:solidFill>
              </a:rPr>
              <a:t> </a:t>
            </a:r>
            <a:r>
              <a:rPr lang="ru-RU" sz="28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выездная реабилитация</a:t>
            </a:r>
            <a:endParaRPr lang="en-GB" sz="28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6156B3AE-1D18-4A82-B0B9-6242A37DF47A}"/>
              </a:ext>
            </a:extLst>
          </p:cNvPr>
          <p:cNvSpPr/>
          <p:nvPr/>
        </p:nvSpPr>
        <p:spPr>
          <a:xfrm>
            <a:off x="6616842" y="2524025"/>
            <a:ext cx="5533653" cy="1692769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r>
              <a:rPr lang="ru-RU" sz="4000" b="1" kern="0" dirty="0">
                <a:solidFill>
                  <a:srgbClr val="C00000"/>
                </a:solidFill>
              </a:rPr>
              <a:t>1 416</a:t>
            </a:r>
            <a:r>
              <a:rPr lang="ru-RU" sz="4000" b="1" kern="0" dirty="0">
                <a:solidFill>
                  <a:srgbClr val="705500"/>
                </a:solidFill>
              </a:rPr>
              <a:t> </a:t>
            </a:r>
            <a:r>
              <a:rPr lang="ru-RU" sz="24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человек получили</a:t>
            </a:r>
            <a:br>
              <a:rPr lang="ru-RU" sz="24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</a:br>
            <a:r>
              <a:rPr lang="ru-RU" sz="4000" b="1" kern="0" dirty="0">
                <a:solidFill>
                  <a:srgbClr val="C00000"/>
                </a:solidFill>
                <a:ea typeface="Arial Unicode MS" pitchFamily="34" charset="-128"/>
              </a:rPr>
              <a:t>849 426</a:t>
            </a:r>
            <a:r>
              <a:rPr lang="ru-RU" sz="2000" b="1" kern="0" dirty="0">
                <a:solidFill>
                  <a:srgbClr val="C00000"/>
                </a:solidFill>
                <a:ea typeface="Arial Unicode MS" pitchFamily="34" charset="-128"/>
              </a:rPr>
              <a:t> </a:t>
            </a:r>
            <a:r>
              <a:rPr lang="ru-RU" sz="20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ТСР на сумму </a:t>
            </a:r>
            <a:r>
              <a:rPr lang="ru-RU" sz="2400" b="1" kern="0" dirty="0">
                <a:solidFill>
                  <a:srgbClr val="B00000"/>
                </a:solidFill>
                <a:ea typeface="Arial Unicode MS" pitchFamily="34" charset="-128"/>
              </a:rPr>
              <a:t>28</a:t>
            </a:r>
            <a:r>
              <a:rPr lang="ru-RU" sz="2400" b="1" kern="0" dirty="0">
                <a:solidFill>
                  <a:srgbClr val="B00000"/>
                </a:solidFill>
              </a:rPr>
              <a:t> 739 316, 28 рублей</a:t>
            </a:r>
            <a:endParaRPr lang="en-GB" sz="2400" b="1" kern="0" dirty="0">
              <a:solidFill>
                <a:srgbClr val="B00000"/>
              </a:solidFill>
            </a:endParaRP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58081849-0823-444C-9108-82AD3A0BA4EA}"/>
              </a:ext>
            </a:extLst>
          </p:cNvPr>
          <p:cNvSpPr/>
          <p:nvPr/>
        </p:nvSpPr>
        <p:spPr>
          <a:xfrm>
            <a:off x="747510" y="4224237"/>
            <a:ext cx="9686529" cy="1600436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r>
              <a:rPr lang="ru-RU" sz="5400" b="1" dirty="0">
                <a:solidFill>
                  <a:schemeClr val="bg1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392 </a:t>
            </a:r>
            <a:r>
              <a:rPr lang="ru-RU" sz="4000" b="1" kern="0" dirty="0">
                <a:solidFill>
                  <a:schemeClr val="bg1"/>
                </a:solidFill>
              </a:rPr>
              <a:t>взрослых </a:t>
            </a:r>
            <a:r>
              <a:rPr lang="ru-RU" sz="2400" b="1" kern="0" dirty="0">
                <a:solidFill>
                  <a:schemeClr val="bg1"/>
                </a:solidFill>
                <a:ea typeface="Arial Unicode MS" pitchFamily="34" charset="-128"/>
              </a:rPr>
              <a:t>инвалида</a:t>
            </a:r>
            <a:r>
              <a:rPr lang="ru-RU" sz="4400" b="1" kern="0" dirty="0">
                <a:solidFill>
                  <a:schemeClr val="bg1"/>
                </a:solidFill>
              </a:rPr>
              <a:t> </a:t>
            </a:r>
            <a:r>
              <a:rPr lang="ru-RU" sz="2400" b="1" kern="0" dirty="0">
                <a:solidFill>
                  <a:schemeClr val="bg1"/>
                </a:solidFill>
                <a:ea typeface="Arial Unicode MS" pitchFamily="34" charset="-128"/>
              </a:rPr>
              <a:t>оформили компенсацию </a:t>
            </a:r>
          </a:p>
          <a:p>
            <a:r>
              <a:rPr lang="ru-RU" sz="2400" b="1" kern="0" dirty="0">
                <a:solidFill>
                  <a:schemeClr val="bg1"/>
                </a:solidFill>
                <a:ea typeface="Arial Unicode MS" pitchFamily="34" charset="-128"/>
              </a:rPr>
              <a:t>на сумму </a:t>
            </a:r>
            <a:r>
              <a:rPr lang="ru-RU" sz="2800" b="1" kern="0" dirty="0">
                <a:solidFill>
                  <a:schemeClr val="bg1"/>
                </a:solidFill>
                <a:ea typeface="Arial Unicode MS" pitchFamily="34" charset="-128"/>
              </a:rPr>
              <a:t>33</a:t>
            </a:r>
            <a:r>
              <a:rPr lang="ru-RU" sz="2800" b="1" kern="0" dirty="0">
                <a:solidFill>
                  <a:schemeClr val="bg1"/>
                </a:solidFill>
              </a:rPr>
              <a:t> 095 439, 01 рублей </a:t>
            </a:r>
            <a:r>
              <a:rPr lang="ru-RU" sz="2400" b="1" kern="0" dirty="0">
                <a:solidFill>
                  <a:schemeClr val="bg1"/>
                </a:solidFill>
                <a:ea typeface="Arial Unicode MS" pitchFamily="34" charset="-128"/>
              </a:rPr>
              <a:t>на </a:t>
            </a:r>
            <a:r>
              <a:rPr lang="ru-RU" sz="4400" b="1" kern="0" dirty="0">
                <a:solidFill>
                  <a:schemeClr val="bg1"/>
                </a:solidFill>
                <a:ea typeface="Arial Unicode MS" pitchFamily="34" charset="-128"/>
              </a:rPr>
              <a:t>28</a:t>
            </a:r>
            <a:r>
              <a:rPr lang="ru-RU" sz="4400" b="1" kern="0" dirty="0">
                <a:solidFill>
                  <a:schemeClr val="bg1"/>
                </a:solidFill>
              </a:rPr>
              <a:t> 568 </a:t>
            </a:r>
            <a:r>
              <a:rPr lang="ru-RU" sz="2400" b="1" kern="0" dirty="0">
                <a:solidFill>
                  <a:schemeClr val="bg1"/>
                </a:solidFill>
                <a:ea typeface="Arial Unicode MS" pitchFamily="34" charset="-128"/>
              </a:rPr>
              <a:t>изделий</a:t>
            </a:r>
            <a:endParaRPr lang="en-GB" sz="2400" b="1" kern="0" dirty="0">
              <a:solidFill>
                <a:schemeClr val="bg1"/>
              </a:solidFill>
              <a:ea typeface="Arial Unicode MS" pitchFamily="34" charset="-128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61EAE1F-1BD3-256A-9757-8FDBBFC1D8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055" y="1788972"/>
            <a:ext cx="396274" cy="39017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50ED7A4-9663-9E85-9502-32F3EFA037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055" y="2993209"/>
            <a:ext cx="396274" cy="39017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9C1AF82-C37D-575D-A5AD-414DFC8577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9984" y="2766771"/>
            <a:ext cx="396274" cy="39017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27B18C7-B39F-09D5-613D-CF8DDA1A39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1821" y="1805927"/>
            <a:ext cx="396274" cy="39017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ECB7E32-E698-FA24-63EB-C56A4703B7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510" y="6452145"/>
            <a:ext cx="523691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9723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0AAF41B-6D52-C58A-F02D-CBB5FBF9B3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63"/>
            <a:ext cx="12226007" cy="684847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-955342" y="483615"/>
            <a:ext cx="12192000" cy="769429"/>
          </a:xfrm>
          <a:prstGeom prst="rect">
            <a:avLst/>
          </a:prstGeom>
          <a:noFill/>
        </p:spPr>
        <p:txBody>
          <a:bodyPr wrap="square" lIns="91426" tIns="45714" rIns="91426" bIns="45714">
            <a:spAutoFit/>
          </a:bodyPr>
          <a:lstStyle/>
          <a:p>
            <a:pPr algn="ctr"/>
            <a:r>
              <a:rPr lang="ru-RU" sz="4400" b="1" kern="0" dirty="0">
                <a:solidFill>
                  <a:schemeClr val="tx2">
                    <a:lumMod val="7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  <a:sym typeface="Roboto Regular" charset="0"/>
              </a:rPr>
              <a:t>Оказание реабилитационных услуг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9CE179-633F-4B32-A000-F5E4A483BDDE}"/>
              </a:ext>
            </a:extLst>
          </p:cNvPr>
          <p:cNvSpPr txBox="1"/>
          <p:nvPr/>
        </p:nvSpPr>
        <p:spPr>
          <a:xfrm>
            <a:off x="10201191" y="575765"/>
            <a:ext cx="298015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4400" b="1" kern="0" dirty="0">
                <a:solidFill>
                  <a:schemeClr val="bg1"/>
                </a:solidFill>
                <a:ea typeface="Arial Unicode MS" pitchFamily="34" charset="-128"/>
              </a:rPr>
              <a:t>ДЕТИ</a:t>
            </a:r>
            <a:r>
              <a:rPr lang="ru-RU" sz="3200" b="1" kern="0" dirty="0">
                <a:solidFill>
                  <a:schemeClr val="bg1"/>
                </a:solidFill>
                <a:ea typeface="Arial Unicode MS" pitchFamily="34" charset="-128"/>
              </a:rPr>
              <a:t>   </a:t>
            </a:r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id="{D94AC77C-D0A3-4B25-80A0-8F3A18CDDB81}"/>
              </a:ext>
            </a:extLst>
          </p:cNvPr>
          <p:cNvSpPr/>
          <p:nvPr/>
        </p:nvSpPr>
        <p:spPr>
          <a:xfrm>
            <a:off x="1793640" y="1283651"/>
            <a:ext cx="7252705" cy="113877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/>
            <a:r>
              <a:rPr lang="ru-RU" sz="4000" b="1" kern="0" dirty="0">
                <a:solidFill>
                  <a:srgbClr val="C00000"/>
                </a:solidFill>
              </a:rPr>
              <a:t>40</a:t>
            </a:r>
            <a:r>
              <a:rPr lang="ru-RU" sz="4000" b="1" kern="0" dirty="0">
                <a:solidFill>
                  <a:srgbClr val="705500"/>
                </a:solidFill>
              </a:rPr>
              <a:t> </a:t>
            </a:r>
            <a:r>
              <a:rPr lang="ru-RU" sz="28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детей получили </a:t>
            </a:r>
            <a:r>
              <a:rPr lang="ru-RU" sz="2800" b="1" kern="0" dirty="0">
                <a:solidFill>
                  <a:srgbClr val="705500"/>
                </a:solidFill>
              </a:rPr>
              <a:t> </a:t>
            </a:r>
            <a:r>
              <a:rPr lang="ru-RU" sz="28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комплексную реабилитацию в ОСРДИ</a:t>
            </a:r>
            <a:endParaRPr lang="en-GB" sz="28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3A3376C5-511D-4EBA-89B8-6DE1B4850B69}"/>
              </a:ext>
            </a:extLst>
          </p:cNvPr>
          <p:cNvSpPr/>
          <p:nvPr/>
        </p:nvSpPr>
        <p:spPr>
          <a:xfrm>
            <a:off x="338216" y="5823511"/>
            <a:ext cx="5625819" cy="707884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Предоставлено услуг  </a:t>
            </a:r>
            <a:r>
              <a:rPr lang="ru-RU" sz="4000" b="1" dirty="0">
                <a:solidFill>
                  <a:srgbClr val="C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2 300 </a:t>
            </a:r>
            <a:endParaRPr lang="en-GB" sz="4000" b="1" dirty="0">
              <a:solidFill>
                <a:srgbClr val="C0000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</p:txBody>
      </p:sp>
      <p:sp>
        <p:nvSpPr>
          <p:cNvPr id="42" name="Прямоугольник 41">
            <a:extLst>
              <a:ext uri="{FF2B5EF4-FFF2-40B4-BE49-F238E27FC236}">
                <a16:creationId xmlns:a16="http://schemas.microsoft.com/office/drawing/2014/main" id="{58BB6B2D-0AEC-47FD-8003-63F730C9DA7B}"/>
              </a:ext>
            </a:extLst>
          </p:cNvPr>
          <p:cNvSpPr/>
          <p:nvPr/>
        </p:nvSpPr>
        <p:spPr>
          <a:xfrm>
            <a:off x="1793641" y="2248636"/>
            <a:ext cx="7357182" cy="113877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/>
            <a:r>
              <a:rPr lang="ru-RU" sz="4000" b="1" kern="0" dirty="0">
                <a:solidFill>
                  <a:srgbClr val="C00000"/>
                </a:solidFill>
              </a:rPr>
              <a:t>27</a:t>
            </a:r>
            <a:r>
              <a:rPr lang="ru-RU" sz="4000" b="1" kern="0" dirty="0">
                <a:solidFill>
                  <a:srgbClr val="705500"/>
                </a:solidFill>
              </a:rPr>
              <a:t> </a:t>
            </a:r>
            <a:r>
              <a:rPr lang="ru-RU" sz="28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детей направлено на комплексную реабилитацию в РЦ Москвы и МО</a:t>
            </a:r>
            <a:endParaRPr lang="en-GB" sz="28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11E60411-6529-4ABF-94C5-CA3ABB4437EF}"/>
              </a:ext>
            </a:extLst>
          </p:cNvPr>
          <p:cNvSpPr/>
          <p:nvPr/>
        </p:nvSpPr>
        <p:spPr>
          <a:xfrm>
            <a:off x="1793640" y="3268259"/>
            <a:ext cx="7252704" cy="113877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/>
            <a:r>
              <a:rPr lang="ru-RU" sz="4000" b="1" kern="0" dirty="0">
                <a:solidFill>
                  <a:srgbClr val="C00000"/>
                </a:solidFill>
              </a:rPr>
              <a:t>19</a:t>
            </a:r>
            <a:r>
              <a:rPr lang="ru-RU" sz="4000" b="1" kern="0" dirty="0">
                <a:solidFill>
                  <a:srgbClr val="705500"/>
                </a:solidFill>
              </a:rPr>
              <a:t> </a:t>
            </a:r>
            <a:r>
              <a:rPr lang="ru-RU" sz="28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детей</a:t>
            </a:r>
            <a:r>
              <a:rPr lang="ru-RU" sz="2800" b="1" kern="0" dirty="0">
                <a:solidFill>
                  <a:srgbClr val="705500"/>
                </a:solidFill>
              </a:rPr>
              <a:t> </a:t>
            </a:r>
            <a:r>
              <a:rPr lang="ru-RU" sz="28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направлено на выездную реабилитацию (Черноморское побережье)</a:t>
            </a:r>
            <a:endParaRPr lang="en-GB" sz="28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58081849-0823-444C-9108-82AD3A0BA4EA}"/>
              </a:ext>
            </a:extLst>
          </p:cNvPr>
          <p:cNvSpPr/>
          <p:nvPr/>
        </p:nvSpPr>
        <p:spPr>
          <a:xfrm>
            <a:off x="450374" y="4467993"/>
            <a:ext cx="8700449" cy="1292660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ctr"/>
            <a:r>
              <a:rPr lang="ru-RU" sz="2400" b="1" kern="0" dirty="0">
                <a:solidFill>
                  <a:schemeClr val="bg1">
                    <a:lumMod val="95000"/>
                  </a:schemeClr>
                </a:solidFill>
                <a:ea typeface="Arial Unicode MS" pitchFamily="34" charset="-128"/>
              </a:rPr>
              <a:t>в отношении</a:t>
            </a:r>
            <a:r>
              <a:rPr lang="ru-RU" sz="5400" b="1" kern="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13</a:t>
            </a:r>
            <a:r>
              <a:rPr lang="ru-RU" sz="54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детей</a:t>
            </a:r>
            <a:r>
              <a:rPr lang="ru-RU" sz="40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 </a:t>
            </a:r>
            <a:r>
              <a:rPr lang="ru-RU" sz="2400" b="1" kern="0" dirty="0">
                <a:solidFill>
                  <a:schemeClr val="bg1">
                    <a:lumMod val="95000"/>
                  </a:schemeClr>
                </a:solidFill>
                <a:ea typeface="Arial Unicode MS" pitchFamily="34" charset="-128"/>
              </a:rPr>
              <a:t>оформлена компенсация за ТСР, ПОИ, АБ на сумму 2 156 791</a:t>
            </a:r>
            <a:r>
              <a:rPr lang="ru-RU" sz="2400" b="1" kern="0" dirty="0">
                <a:solidFill>
                  <a:schemeClr val="bg1">
                    <a:lumMod val="95000"/>
                  </a:schemeClr>
                </a:solidFill>
              </a:rPr>
              <a:t>, 66 рублей</a:t>
            </a:r>
            <a:endParaRPr lang="en-GB" sz="2000" b="1" kern="0" dirty="0">
              <a:solidFill>
                <a:schemeClr val="bg1">
                  <a:lumMod val="95000"/>
                </a:schemeClr>
              </a:solidFill>
              <a:ea typeface="Arial Unicode MS" pitchFamily="34" charset="-128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B27D1A1-95AF-64C6-7049-4596F0D151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7811" y="3413202"/>
            <a:ext cx="396274" cy="39017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8CBD581-E29E-6D9E-7070-7958BE1C45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7811" y="2422422"/>
            <a:ext cx="396274" cy="39017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F56C35E-CDBE-CF48-C5BB-B0D15220FB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7811" y="1472167"/>
            <a:ext cx="396274" cy="39017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4704B1F-86E0-A5DF-A78C-4D27F839F6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117" y="6486239"/>
            <a:ext cx="523691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6217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862543-7B0D-B487-EFCA-3CCD8A0DC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A91461-1956-3368-001C-511B01B12A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71EC839-6405-5BB6-C81D-3D682FFA62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670" y="-52678"/>
            <a:ext cx="12217553" cy="6843737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843C8E8-FDFC-FFE6-FBD3-2D2B1F8F547C}"/>
              </a:ext>
            </a:extLst>
          </p:cNvPr>
          <p:cNvSpPr/>
          <p:nvPr/>
        </p:nvSpPr>
        <p:spPr>
          <a:xfrm>
            <a:off x="300160" y="202434"/>
            <a:ext cx="12291114" cy="1323427"/>
          </a:xfrm>
          <a:prstGeom prst="rect">
            <a:avLst/>
          </a:prstGeom>
          <a:noFill/>
        </p:spPr>
        <p:txBody>
          <a:bodyPr wrap="square" lIns="91426" tIns="45714" rIns="91426" bIns="45714">
            <a:spAutoFit/>
          </a:bodyPr>
          <a:lstStyle/>
          <a:p>
            <a:pPr algn="ctr"/>
            <a:r>
              <a:rPr lang="ru-RU" sz="4000" b="1" kern="0" dirty="0">
                <a:solidFill>
                  <a:schemeClr val="tx2">
                    <a:lumMod val="75000"/>
                  </a:schemeClr>
                </a:solidFill>
                <a:latin typeface="Lato" panose="020F0502020204030203" pitchFamily="34" charset="0"/>
                <a:cs typeface="Lato" panose="020F0502020204030203" pitchFamily="34" charset="0"/>
                <a:sym typeface="Roboto Regular" charset="0"/>
              </a:rPr>
              <a:t>Организация межведомственного взаимодействия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ACE0FE1-A14C-7204-76BF-1508F4FBD9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059" y="1977046"/>
            <a:ext cx="396274" cy="3901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3FF9E2-BF8C-32BC-9722-B303DB545B16}"/>
              </a:ext>
            </a:extLst>
          </p:cNvPr>
          <p:cNvSpPr txBox="1"/>
          <p:nvPr/>
        </p:nvSpPr>
        <p:spPr>
          <a:xfrm>
            <a:off x="1571018" y="1977046"/>
            <a:ext cx="632977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Проект «Социальная служба в больницах»</a:t>
            </a:r>
            <a:endParaRPr lang="ru-RU" sz="2800" dirty="0"/>
          </a:p>
        </p:txBody>
      </p:sp>
      <p:pic>
        <p:nvPicPr>
          <p:cNvPr id="11" name="Picture 5" descr="C:\Users\sp\Desktop\500_F_81355551_teeDJPhtcXq9P9sA1RKDwfAMAdHxremb.png">
            <a:extLst>
              <a:ext uri="{FF2B5EF4-FFF2-40B4-BE49-F238E27FC236}">
                <a16:creationId xmlns:a16="http://schemas.microsoft.com/office/drawing/2014/main" id="{DA0B4463-CE1B-02DC-167D-F71DB927E6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3012" y="3135934"/>
            <a:ext cx="961511" cy="991448"/>
          </a:xfrm>
          <a:prstGeom prst="rect">
            <a:avLst/>
          </a:prstGeom>
          <a:noFill/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39F8FB5-F15B-691E-FBE2-A8E90842F880}"/>
              </a:ext>
            </a:extLst>
          </p:cNvPr>
          <p:cNvSpPr txBox="1"/>
          <p:nvPr/>
        </p:nvSpPr>
        <p:spPr>
          <a:xfrm>
            <a:off x="1863138" y="2942590"/>
            <a:ext cx="380312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6000" b="1" kern="0" dirty="0">
                <a:solidFill>
                  <a:srgbClr val="C00000"/>
                </a:solidFill>
              </a:rPr>
              <a:t>26</a:t>
            </a:r>
            <a:r>
              <a:rPr lang="ru-RU" sz="2800" b="1" kern="0" dirty="0">
                <a:solidFill>
                  <a:srgbClr val="C00000"/>
                </a:solidFill>
              </a:rPr>
              <a:t> </a:t>
            </a:r>
            <a:r>
              <a:rPr lang="ru-RU" sz="2800" b="1" kern="0" dirty="0">
                <a:solidFill>
                  <a:srgbClr val="705500"/>
                </a:solidFill>
              </a:rPr>
              <a:t> </a:t>
            </a:r>
            <a:r>
              <a:rPr lang="ru-RU" sz="28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больниц города Москвы</a:t>
            </a:r>
          </a:p>
          <a:p>
            <a:endParaRPr lang="en-GB" sz="24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F2BA7A-BCED-A811-FBDA-82C092E0889F}"/>
              </a:ext>
            </a:extLst>
          </p:cNvPr>
          <p:cNvSpPr txBox="1"/>
          <p:nvPr/>
        </p:nvSpPr>
        <p:spPr>
          <a:xfrm>
            <a:off x="1807044" y="4195967"/>
            <a:ext cx="394782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6000" b="1" kern="0" dirty="0">
                <a:solidFill>
                  <a:srgbClr val="C00000"/>
                </a:solidFill>
              </a:rPr>
              <a:t>22</a:t>
            </a:r>
            <a:r>
              <a:rPr lang="ru-RU" sz="2800" b="1" kern="0" dirty="0">
                <a:solidFill>
                  <a:srgbClr val="705500"/>
                </a:solidFill>
              </a:rPr>
              <a:t> </a:t>
            </a:r>
            <a:r>
              <a:rPr lang="ru-RU" sz="28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человека, проживающих в районе Щукино</a:t>
            </a:r>
          </a:p>
          <a:p>
            <a:endParaRPr lang="en-GB" sz="24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2B79F6D-1B22-C0BF-3A4B-7EBDCD3283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4522" y="2063921"/>
            <a:ext cx="396274" cy="39017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F1BA4FB-3F2F-B954-66AB-C8E9CEF90BAA}"/>
              </a:ext>
            </a:extLst>
          </p:cNvPr>
          <p:cNvSpPr txBox="1"/>
          <p:nvPr/>
        </p:nvSpPr>
        <p:spPr>
          <a:xfrm>
            <a:off x="7999294" y="1984072"/>
            <a:ext cx="358310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«Тревожная кнопка»</a:t>
            </a:r>
            <a:endParaRPr lang="ru-RU" sz="2800" dirty="0"/>
          </a:p>
        </p:txBody>
      </p:sp>
      <p:pic>
        <p:nvPicPr>
          <p:cNvPr id="17" name="Picture 5" descr="C:\Users\sp\Desktop\500_F_81355551_teeDJPhtcXq9P9sA1RKDwfAMAdHxremb.png">
            <a:extLst>
              <a:ext uri="{FF2B5EF4-FFF2-40B4-BE49-F238E27FC236}">
                <a16:creationId xmlns:a16="http://schemas.microsoft.com/office/drawing/2014/main" id="{B23737F8-3AD5-5798-CF9C-6C99507C5F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09679" y="3027597"/>
            <a:ext cx="961511" cy="991448"/>
          </a:xfrm>
          <a:prstGeom prst="rect">
            <a:avLst/>
          </a:prstGeom>
          <a:noFill/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0C64A14-91A5-DEA5-EE62-78663D8A6486}"/>
              </a:ext>
            </a:extLst>
          </p:cNvPr>
          <p:cNvSpPr txBox="1"/>
          <p:nvPr/>
        </p:nvSpPr>
        <p:spPr>
          <a:xfrm>
            <a:off x="8160150" y="2895660"/>
            <a:ext cx="394782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6000" b="1" kern="0" dirty="0">
                <a:solidFill>
                  <a:srgbClr val="C00000"/>
                </a:solidFill>
              </a:rPr>
              <a:t>3</a:t>
            </a:r>
            <a:r>
              <a:rPr lang="ru-RU" sz="2800" b="1" kern="0" dirty="0">
                <a:solidFill>
                  <a:srgbClr val="C00000"/>
                </a:solidFill>
              </a:rPr>
              <a:t> </a:t>
            </a:r>
            <a:r>
              <a:rPr lang="ru-RU" sz="2800" b="1" kern="0" dirty="0">
                <a:solidFill>
                  <a:srgbClr val="705500"/>
                </a:solidFill>
              </a:rPr>
              <a:t> </a:t>
            </a:r>
            <a:r>
              <a:rPr lang="ru-RU" sz="2800" b="1" kern="0" dirty="0">
                <a:solidFill>
                  <a:schemeClr val="bg2">
                    <a:lumMod val="25000"/>
                  </a:schemeClr>
                </a:solidFill>
                <a:ea typeface="Arial Unicode MS" pitchFamily="34" charset="-128"/>
              </a:rPr>
              <a:t>ветерана, проживающих в районе Щукино</a:t>
            </a:r>
          </a:p>
          <a:p>
            <a:endParaRPr lang="en-GB" sz="2400" b="1" kern="0" dirty="0">
              <a:solidFill>
                <a:schemeClr val="bg2">
                  <a:lumMod val="25000"/>
                </a:schemeClr>
              </a:solidFill>
              <a:ea typeface="Arial Unicode MS" pitchFamily="34" charset="-128"/>
            </a:endParaRPr>
          </a:p>
        </p:txBody>
      </p:sp>
      <p:pic>
        <p:nvPicPr>
          <p:cNvPr id="19" name="Рисунок 18" descr="Наушники">
            <a:extLst>
              <a:ext uri="{FF2B5EF4-FFF2-40B4-BE49-F238E27FC236}">
                <a16:creationId xmlns:a16="http://schemas.microsoft.com/office/drawing/2014/main" id="{E53820F6-F4D4-E004-F163-A309DDE021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24415" y="4343396"/>
            <a:ext cx="914400" cy="914400"/>
          </a:xfrm>
          <a:prstGeom prst="rect">
            <a:avLst/>
          </a:prstGeom>
        </p:spPr>
      </p:pic>
      <p:pic>
        <p:nvPicPr>
          <p:cNvPr id="20" name="Рисунок 19" descr="Больница">
            <a:extLst>
              <a:ext uri="{FF2B5EF4-FFF2-40B4-BE49-F238E27FC236}">
                <a16:creationId xmlns:a16="http://schemas.microsoft.com/office/drawing/2014/main" id="{A5A33C32-45A7-764B-D26C-181F9A06DD5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969357" y="301244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8802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5249</TotalTime>
  <Words>707</Words>
  <Application>Microsoft Office PowerPoint</Application>
  <PresentationFormat>Широкоэкранный</PresentationFormat>
  <Paragraphs>151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Calibri</vt:lpstr>
      <vt:lpstr>Courier New</vt:lpstr>
      <vt:lpstr>Lato</vt:lpstr>
      <vt:lpstr>Tahoma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Deivox</dc:creator>
  <cp:lastModifiedBy>Евгения Емельянова</cp:lastModifiedBy>
  <cp:revision>899</cp:revision>
  <cp:lastPrinted>2023-02-08T10:00:37Z</cp:lastPrinted>
  <dcterms:created xsi:type="dcterms:W3CDTF">2015-12-19T22:46:21Z</dcterms:created>
  <dcterms:modified xsi:type="dcterms:W3CDTF">2023-03-02T07:31:03Z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2023-01-09T21:48:31Z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bab841c2-1386-47a8-8821-fcad7cbc8dbb</vt:lpwstr>
  </property>
  <property fmtid="{D5CDD505-2E9C-101B-9397-08002B2CF9AE}" pid="7" name="MSIP_Label_defa4170-0d19-0005-0004-bc88714345d2_ActionId">
    <vt:lpwstr>002be72b-f306-406d-a8cb-3c68cd4059d6</vt:lpwstr>
  </property>
  <property fmtid="{D5CDD505-2E9C-101B-9397-08002B2CF9AE}" pid="8" name="MSIP_Label_defa4170-0d19-0005-0004-bc88714345d2_ContentBits">
    <vt:lpwstr>0</vt:lpwstr>
  </property>
</Properties>
</file>